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86" r:id="rId1"/>
  </p:sldMasterIdLst>
  <p:notesMasterIdLst>
    <p:notesMasterId r:id="rId53"/>
  </p:notesMasterIdLst>
  <p:handoutMasterIdLst>
    <p:handoutMasterId r:id="rId54"/>
  </p:handoutMasterIdLst>
  <p:sldIdLst>
    <p:sldId id="256" r:id="rId2"/>
    <p:sldId id="939" r:id="rId3"/>
    <p:sldId id="851" r:id="rId4"/>
    <p:sldId id="913" r:id="rId5"/>
    <p:sldId id="852" r:id="rId6"/>
    <p:sldId id="853" r:id="rId7"/>
    <p:sldId id="854" r:id="rId8"/>
    <p:sldId id="855" r:id="rId9"/>
    <p:sldId id="856" r:id="rId10"/>
    <p:sldId id="858" r:id="rId11"/>
    <p:sldId id="859" r:id="rId12"/>
    <p:sldId id="860" r:id="rId13"/>
    <p:sldId id="861" r:id="rId14"/>
    <p:sldId id="940" r:id="rId15"/>
    <p:sldId id="864" r:id="rId16"/>
    <p:sldId id="867" r:id="rId17"/>
    <p:sldId id="868" r:id="rId18"/>
    <p:sldId id="919" r:id="rId19"/>
    <p:sldId id="941" r:id="rId20"/>
    <p:sldId id="871" r:id="rId21"/>
    <p:sldId id="925" r:id="rId22"/>
    <p:sldId id="926" r:id="rId23"/>
    <p:sldId id="924" r:id="rId24"/>
    <p:sldId id="872" r:id="rId25"/>
    <p:sldId id="873" r:id="rId26"/>
    <p:sldId id="874" r:id="rId27"/>
    <p:sldId id="875" r:id="rId28"/>
    <p:sldId id="876" r:id="rId29"/>
    <p:sldId id="927" r:id="rId30"/>
    <p:sldId id="928" r:id="rId31"/>
    <p:sldId id="929" r:id="rId32"/>
    <p:sldId id="878" r:id="rId33"/>
    <p:sldId id="879" r:id="rId34"/>
    <p:sldId id="880" r:id="rId35"/>
    <p:sldId id="882" r:id="rId36"/>
    <p:sldId id="887" r:id="rId37"/>
    <p:sldId id="942" r:id="rId38"/>
    <p:sldId id="889" r:id="rId39"/>
    <p:sldId id="890" r:id="rId40"/>
    <p:sldId id="891" r:id="rId41"/>
    <p:sldId id="892" r:id="rId42"/>
    <p:sldId id="932" r:id="rId43"/>
    <p:sldId id="893" r:id="rId44"/>
    <p:sldId id="933" r:id="rId45"/>
    <p:sldId id="934" r:id="rId46"/>
    <p:sldId id="894" r:id="rId47"/>
    <p:sldId id="935" r:id="rId48"/>
    <p:sldId id="895" r:id="rId49"/>
    <p:sldId id="936" r:id="rId50"/>
    <p:sldId id="943" r:id="rId51"/>
    <p:sldId id="275" r:id="rId52"/>
  </p:sldIdLst>
  <p:sldSz cx="9144000" cy="6858000" type="screen4x3"/>
  <p:notesSz cx="6797675" cy="987425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00"/>
    <a:srgbClr val="3366FF"/>
    <a:srgbClr val="000066"/>
    <a:srgbClr val="008000"/>
    <a:srgbClr val="FF0000"/>
    <a:srgbClr val="0000CC"/>
    <a:srgbClr val="660033"/>
    <a:srgbClr val="6400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16" autoAdjust="0"/>
    <p:restoredTop sz="84588" autoAdjust="0"/>
  </p:normalViewPr>
  <p:slideViewPr>
    <p:cSldViewPr>
      <p:cViewPr varScale="1">
        <p:scale>
          <a:sx n="96" d="100"/>
          <a:sy n="96" d="100"/>
        </p:scale>
        <p:origin x="2154" y="90"/>
      </p:cViewPr>
      <p:guideLst>
        <p:guide orient="horz" pos="2160"/>
        <p:guide pos="27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3330" y="-9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0F749BA9-76A0-4603-89FA-FAF50113CFAC}" type="datetimeFigureOut">
              <a:rPr lang="ko-KR" altLang="en-US"/>
              <a:pPr>
                <a:defRPr/>
              </a:pPr>
              <a:t>2022-05-23</a:t>
            </a:fld>
            <a:endParaRPr lang="en-US" altLang="ko-KR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2B9158F2-11CF-4316-B25E-BF069AFF9B2C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470158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29B3414D-913A-4D29-B77F-019D41955E03}" type="datetimeFigureOut">
              <a:rPr lang="ko-KR" altLang="en-US"/>
              <a:pPr>
                <a:defRPr/>
              </a:pPr>
              <a:t>2022-05-23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2C81F735-D73C-4AE0-BA05-34ECC02FECB1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6591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3020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1F735-D73C-4AE0-BA05-34ECC02FECB1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58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74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168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fld id="{819992B2-C627-4019-8E89-77449D446F28}" type="slidenum">
              <a:rPr kumimoji="0" lang="ko-KR" altLang="en-US" sz="1200"/>
              <a:pPr/>
              <a:t>3</a:t>
            </a:fld>
            <a:endParaRPr kumimoji="0"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513405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시험에 나옴 </a:t>
            </a:r>
            <a:r>
              <a:rPr lang="en-US" altLang="ko-KR"/>
              <a:t>:</a:t>
            </a:r>
            <a:r>
              <a:rPr lang="ko-KR" altLang="en-US" dirty="0"/>
              <a:t>그림 그리고 </a:t>
            </a:r>
            <a:r>
              <a:rPr lang="ko-KR" altLang="en-US" dirty="0" err="1"/>
              <a:t>후입선출</a:t>
            </a:r>
            <a:r>
              <a:rPr lang="ko-KR" altLang="en-US" dirty="0"/>
              <a:t> 구조라는 것을 명시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168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fld id="{819992B2-C627-4019-8E89-77449D446F28}" type="slidenum">
              <a:rPr kumimoji="0" lang="ko-KR" altLang="en-US" sz="1200"/>
              <a:pPr/>
              <a:t>4</a:t>
            </a:fld>
            <a:endParaRPr kumimoji="0"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513405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1F735-D73C-4AE0-BA05-34ECC02FECB1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965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프로그램에의 함수 호출 과 복귀를 지역 변수 매개 변수 복귀할 주소를 스택에 저장하는 것</a:t>
            </a:r>
          </a:p>
          <a:p>
            <a:endParaRPr lang="ko-KR" altLang="en-US" dirty="0"/>
          </a:p>
        </p:txBody>
      </p:sp>
      <p:sp>
        <p:nvSpPr>
          <p:cNvPr id="737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fld id="{F21CD01C-787D-4F6C-8B95-704F709E0CA0}" type="slidenum">
              <a:rPr kumimoji="0" lang="ko-KR" altLang="en-US" sz="1200"/>
              <a:pPr/>
              <a:t>25</a:t>
            </a:fld>
            <a:endParaRPr kumimoji="0"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587449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1F735-D73C-4AE0-BA05-34ECC02FECB1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200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전위 표기법</a:t>
            </a:r>
            <a:r>
              <a:rPr lang="en-US" altLang="ko-KR" dirty="0"/>
              <a:t>,</a:t>
            </a:r>
            <a:r>
              <a:rPr lang="ko-KR" altLang="en-US" dirty="0"/>
              <a:t> 중위 표기법</a:t>
            </a:r>
            <a:r>
              <a:rPr lang="en-US" altLang="ko-KR" dirty="0"/>
              <a:t>,</a:t>
            </a:r>
            <a:r>
              <a:rPr lang="ko-KR" altLang="en-US" dirty="0"/>
              <a:t> 후위 표기법 중요</a:t>
            </a:r>
            <a:r>
              <a:rPr lang="en-US" altLang="ko-KR" dirty="0"/>
              <a:t>! </a:t>
            </a:r>
            <a:r>
              <a:rPr lang="ko-KR" altLang="en-US" dirty="0"/>
              <a:t>시험에 나옴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1F735-D73C-4AE0-BA05-34ECC02FECB1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340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3*2-4/5+5*7</a:t>
            </a:r>
            <a:r>
              <a:rPr lang="ko-KR" altLang="en-US" dirty="0"/>
              <a:t>전위 후위 표기법 사용하기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1F735-D73C-4AE0-BA05-34ECC02FECB1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792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1F735-D73C-4AE0-BA05-34ECC02FECB1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58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ChangeArrowheads="1"/>
          </p:cNvSpPr>
          <p:nvPr/>
        </p:nvSpPr>
        <p:spPr bwMode="invGray">
          <a:xfrm>
            <a:off x="0" y="5770271"/>
            <a:ext cx="9153526" cy="1103313"/>
          </a:xfrm>
          <a:prstGeom prst="rect">
            <a:avLst/>
          </a:prstGeom>
          <a:solidFill>
            <a:schemeClr val="accent3">
              <a:lumMod val="50000"/>
            </a:schemeClr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5536" y="5914301"/>
            <a:ext cx="5544616" cy="838200"/>
          </a:xfrm>
        </p:spPr>
        <p:txBody>
          <a:bodyPr lIns="0"/>
          <a:lstStyle>
            <a:lvl1pPr marL="0" indent="0" algn="l">
              <a:defRPr sz="2800" b="0" baseline="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2" r="16362"/>
          <a:stretch/>
        </p:blipFill>
        <p:spPr>
          <a:xfrm>
            <a:off x="7164288" y="188640"/>
            <a:ext cx="1800200" cy="1551644"/>
          </a:xfrm>
          <a:prstGeom prst="rect">
            <a:avLst/>
          </a:prstGeom>
        </p:spPr>
      </p:pic>
      <p:pic>
        <p:nvPicPr>
          <p:cNvPr id="7" name="그림 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6E9C0C3-DF79-40FB-A31D-9EBCBA42CD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675" y="2492896"/>
            <a:ext cx="5455124" cy="266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47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8"/>
          <p:cNvSpPr txBox="1">
            <a:spLocks/>
          </p:cNvSpPr>
          <p:nvPr userDrawn="1"/>
        </p:nvSpPr>
        <p:spPr bwMode="auto">
          <a:xfrm>
            <a:off x="227013" y="93663"/>
            <a:ext cx="6172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latinLnBrk="0" hangingPunct="0">
              <a:defRPr/>
            </a:pPr>
            <a:r>
              <a:rPr kumimoji="0" lang="en-US" altLang="ko-KR" sz="2800" dirty="0">
                <a:solidFill>
                  <a:srgbClr val="4F784C"/>
                </a:solidFill>
                <a:latin typeface="HY견고딕" pitchFamily="18" charset="-127"/>
                <a:ea typeface="HY견고딕" pitchFamily="18" charset="-127"/>
              </a:rPr>
              <a:t>Contents</a:t>
            </a:r>
            <a:endParaRPr kumimoji="0" lang="ko-KR" altLang="en-US" sz="2800" dirty="0">
              <a:solidFill>
                <a:srgbClr val="4F784C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4285"/>
            </a:avLst>
          </a:prstGeom>
          <a:ln w="38100">
            <a:solidFill>
              <a:schemeClr val="accent3">
                <a:lumMod val="50000"/>
              </a:schemeClr>
            </a:solidFill>
            <a:prstDash val="solid"/>
          </a:ln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3">
                  <a:lumMod val="50000"/>
                </a:schemeClr>
              </a:buClr>
              <a:buSzTx/>
              <a:buFont typeface="Wingdings" pitchFamily="2" charset="2"/>
              <a:buChar char="v"/>
              <a:tabLst/>
              <a:defRPr sz="2400">
                <a:latin typeface="+mn-ea"/>
                <a:ea typeface="+mn-ea"/>
              </a:defRPr>
            </a:lvl1pPr>
            <a:lvl2pPr marL="539750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800">
                <a:latin typeface="+mn-ea"/>
                <a:ea typeface="+mn-ea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198569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Tx/>
              <a:buFont typeface="Wingdings" pitchFamily="2" charset="2"/>
              <a:buChar char="v"/>
              <a:tabLst/>
              <a:defRPr/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/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  <a:lvl4pPr marL="1076325" indent="-180975">
              <a:buFont typeface="Arial" pitchFamily="34" charset="0"/>
              <a:buChar char="−"/>
              <a:defRPr sz="1600" b="0">
                <a:latin typeface="맑은 고딕" pitchFamily="50" charset="-127"/>
                <a:ea typeface="맑은 고딕" pitchFamily="50" charset="-127"/>
              </a:defRPr>
            </a:lvl4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F784C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37E15B-5EF1-4CF3-990F-E067222BD1E2}"/>
              </a:ext>
            </a:extLst>
          </p:cNvPr>
          <p:cNvCxnSpPr/>
          <p:nvPr userDrawn="1"/>
        </p:nvCxnSpPr>
        <p:spPr>
          <a:xfrm>
            <a:off x="0" y="764704"/>
            <a:ext cx="9144000" cy="0"/>
          </a:xfrm>
          <a:prstGeom prst="line">
            <a:avLst/>
          </a:prstGeom>
          <a:ln w="4762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79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9pPr>
          </a:lstStyle>
          <a:p>
            <a:pPr latinLnBrk="0"/>
            <a:fld id="{3634E889-5C66-444F-A63E-91A237488BEF}" type="slidenum">
              <a:rPr lang="ko-KR" altLang="en-US" smtClean="0"/>
              <a:pPr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tx2">
                  <a:lumMod val="40000"/>
                  <a:lumOff val="6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6962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텍스트 개체 틀 22"/>
          <p:cNvSpPr>
            <a:spLocks noGrp="1"/>
          </p:cNvSpPr>
          <p:nvPr>
            <p:ph type="body" idx="1"/>
          </p:nvPr>
        </p:nvSpPr>
        <p:spPr bwMode="auto">
          <a:xfrm>
            <a:off x="228600" y="931863"/>
            <a:ext cx="8686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endParaRPr lang="en-US" altLang="ko-KR" dirty="0"/>
          </a:p>
        </p:txBody>
      </p:sp>
      <p:sp>
        <p:nvSpPr>
          <p:cNvPr id="1030" name="제목 개체 틀 23"/>
          <p:cNvSpPr>
            <a:spLocks noGrp="1"/>
          </p:cNvSpPr>
          <p:nvPr>
            <p:ph type="title"/>
          </p:nvPr>
        </p:nvSpPr>
        <p:spPr bwMode="auto">
          <a:xfrm>
            <a:off x="227013" y="82550"/>
            <a:ext cx="75596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31" name="Freeform 126"/>
          <p:cNvSpPr>
            <a:spLocks/>
          </p:cNvSpPr>
          <p:nvPr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6032500 w 3800"/>
              <a:gd name="T3" fmla="*/ 0 h 428"/>
              <a:gd name="T4" fmla="*/ 5486400 w 3800"/>
              <a:gd name="T5" fmla="*/ 679450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681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87" r:id="rId1"/>
    <p:sldLayoutId id="2147484688" r:id="rId2"/>
    <p:sldLayoutId id="2147484689" r:id="rId3"/>
    <p:sldLayoutId id="2147484690" r:id="rId4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800" kern="1200">
          <a:solidFill>
            <a:srgbClr val="4F784C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ts val="200"/>
        </a:spcAft>
        <a:buClr>
          <a:schemeClr val="accent3">
            <a:lumMod val="50000"/>
          </a:schemeClr>
        </a:buClr>
        <a:buFont typeface="Wingdings" panose="05000000000000000000" pitchFamily="2" charset="2"/>
        <a:buChar char="v"/>
        <a:defRPr sz="2400" b="1" kern="1200">
          <a:solidFill>
            <a:schemeClr val="tx1"/>
          </a:solidFill>
          <a:latin typeface="+mn-ea"/>
          <a:ea typeface="+mn-ea"/>
          <a:cs typeface="+mn-cs"/>
        </a:defRPr>
      </a:lvl1pPr>
      <a:lvl2pPr marL="539750" indent="-182563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ea"/>
          <a:ea typeface="+mn-ea"/>
          <a:cs typeface="+mn-cs"/>
        </a:defRPr>
      </a:lvl2pPr>
      <a:lvl3pPr marL="809625" indent="-182563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kern="1200">
          <a:solidFill>
            <a:schemeClr val="tx1"/>
          </a:solidFill>
          <a:latin typeface="+mn-ea"/>
          <a:ea typeface="+mn-ea"/>
          <a:cs typeface="+mn-cs"/>
        </a:defRPr>
      </a:lvl3pPr>
      <a:lvl4pPr marL="1162050" indent="-2667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ed-rllue3UrLs6Lv1EPjhs0Ox2TifXxL5agtXS9zeFoLyXuA/viewform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제목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ko-KR" sz="2800" dirty="0"/>
              <a:t>Chapter 05 </a:t>
            </a:r>
            <a:r>
              <a:rPr lang="ko-KR" altLang="en-US" dirty="0"/>
              <a:t>스택</a:t>
            </a:r>
          </a:p>
        </p:txBody>
      </p:sp>
    </p:spTree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defRPr/>
            </a:pPr>
            <a:r>
              <a:rPr lang="ko-KR" altLang="en-US" dirty="0" err="1"/>
              <a:t>스택의</a:t>
            </a:r>
            <a:r>
              <a:rPr lang="ko-KR" altLang="en-US" dirty="0"/>
              <a:t> </a:t>
            </a:r>
            <a:r>
              <a:rPr lang="en-US" altLang="ko-KR" dirty="0"/>
              <a:t>push() </a:t>
            </a:r>
            <a:r>
              <a:rPr lang="ko-KR" altLang="en-US" dirty="0"/>
              <a:t>알고리즘 </a:t>
            </a:r>
          </a:p>
          <a:p>
            <a:pPr marL="457200" lvl="1" indent="0">
              <a:buNone/>
              <a:defRPr/>
            </a:pPr>
            <a:r>
              <a:rPr lang="en-US" altLang="ko-KR" dirty="0">
                <a:solidFill>
                  <a:srgbClr val="00B0F0"/>
                </a:solidFill>
              </a:rPr>
              <a:t>①</a:t>
            </a:r>
            <a:r>
              <a:rPr lang="en-US" altLang="ko-KR" dirty="0">
                <a:solidFill>
                  <a:srgbClr val="000066"/>
                </a:solidFill>
              </a:rPr>
              <a:t> top ← top+1;</a:t>
            </a:r>
            <a:r>
              <a:rPr lang="en-US" altLang="ko-KR" dirty="0"/>
              <a:t> </a:t>
            </a:r>
          </a:p>
          <a:p>
            <a:pPr marL="1676400" lvl="3" indent="-304800">
              <a:lnSpc>
                <a:spcPct val="110000"/>
              </a:lnSpc>
              <a:defRPr/>
            </a:pPr>
            <a:r>
              <a:rPr lang="ko-KR" altLang="en-US" dirty="0" err="1"/>
              <a:t>스택</a:t>
            </a:r>
            <a:r>
              <a:rPr lang="ko-KR" altLang="en-US" dirty="0"/>
              <a:t> </a:t>
            </a:r>
            <a:r>
              <a:rPr lang="en-US" altLang="ko-KR" dirty="0"/>
              <a:t>S</a:t>
            </a:r>
            <a:r>
              <a:rPr lang="ko-KR" altLang="en-US" dirty="0"/>
              <a:t>에서 </a:t>
            </a:r>
            <a:r>
              <a:rPr lang="en-US" altLang="ko-KR" dirty="0"/>
              <a:t>top</a:t>
            </a:r>
            <a:r>
              <a:rPr lang="ko-KR" altLang="en-US" dirty="0"/>
              <a:t>이 마지막 자료를 가리키고 있으므로 그 위에 자료를 삽입하려면 먼저 </a:t>
            </a:r>
            <a:r>
              <a:rPr lang="en-US" altLang="ko-KR" dirty="0"/>
              <a:t>top</a:t>
            </a:r>
            <a:r>
              <a:rPr lang="ko-KR" altLang="en-US" dirty="0"/>
              <a:t>의 위치를 하나 증가</a:t>
            </a:r>
          </a:p>
          <a:p>
            <a:pPr marL="1676400" lvl="3" indent="-304800">
              <a:lnSpc>
                <a:spcPct val="110000"/>
              </a:lnSpc>
              <a:defRPr/>
            </a:pPr>
            <a:r>
              <a:rPr lang="ko-KR" altLang="en-US" dirty="0"/>
              <a:t>만약 이때 </a:t>
            </a:r>
            <a:r>
              <a:rPr lang="en-US" altLang="ko-KR" dirty="0"/>
              <a:t>top</a:t>
            </a:r>
            <a:r>
              <a:rPr lang="ko-KR" altLang="en-US" dirty="0"/>
              <a:t>의 위치가 </a:t>
            </a:r>
            <a:r>
              <a:rPr lang="ko-KR" altLang="en-US" dirty="0" err="1"/>
              <a:t>스택의</a:t>
            </a:r>
            <a:r>
              <a:rPr lang="ko-KR" altLang="en-US" dirty="0"/>
              <a:t> 크기</a:t>
            </a:r>
            <a:r>
              <a:rPr lang="en-US" altLang="ko-KR" dirty="0"/>
              <a:t>(</a:t>
            </a:r>
            <a:r>
              <a:rPr lang="en-US" altLang="ko-KR" dirty="0" err="1"/>
              <a:t>stack_SIZE</a:t>
            </a:r>
            <a:r>
              <a:rPr lang="en-US" altLang="ko-KR" dirty="0"/>
              <a:t>)</a:t>
            </a:r>
            <a:r>
              <a:rPr lang="ko-KR" altLang="en-US" dirty="0"/>
              <a:t>보다 크다면 </a:t>
            </a:r>
            <a:r>
              <a:rPr lang="ko-KR" altLang="en-US" dirty="0" err="1"/>
              <a:t>오버플로우</a:t>
            </a:r>
            <a:r>
              <a:rPr lang="en-US" altLang="ko-KR" dirty="0"/>
              <a:t>(overflow)</a:t>
            </a:r>
            <a:r>
              <a:rPr lang="ko-KR" altLang="en-US" dirty="0"/>
              <a:t>상태가 되므로 삽입 연산을 수행하지 못하고 연산 종료</a:t>
            </a:r>
          </a:p>
          <a:p>
            <a:pPr marL="457200" lvl="1" indent="0">
              <a:buNone/>
              <a:defRPr/>
            </a:pPr>
            <a:r>
              <a:rPr lang="en-US" altLang="ko-KR" dirty="0">
                <a:solidFill>
                  <a:srgbClr val="00B0F0"/>
                </a:solidFill>
              </a:rPr>
              <a:t>②</a:t>
            </a:r>
            <a:r>
              <a:rPr lang="en-US" altLang="ko-KR" dirty="0">
                <a:solidFill>
                  <a:srgbClr val="000066"/>
                </a:solidFill>
              </a:rPr>
              <a:t> S(top) ← x; </a:t>
            </a:r>
          </a:p>
          <a:p>
            <a:pPr marL="1676400" lvl="3" indent="-304800">
              <a:lnSpc>
                <a:spcPct val="110000"/>
              </a:lnSpc>
              <a:defRPr/>
            </a:pPr>
            <a:r>
              <a:rPr lang="ko-KR" altLang="en-US" dirty="0" err="1"/>
              <a:t>오버플로우</a:t>
            </a:r>
            <a:r>
              <a:rPr lang="ko-KR" altLang="en-US" dirty="0"/>
              <a:t> 상태가 아니라면 </a:t>
            </a:r>
            <a:r>
              <a:rPr lang="ko-KR" altLang="en-US" dirty="0" err="1"/>
              <a:t>스택의</a:t>
            </a:r>
            <a:r>
              <a:rPr lang="ko-KR" altLang="en-US" dirty="0"/>
              <a:t> </a:t>
            </a:r>
            <a:r>
              <a:rPr lang="en-US" altLang="ko-KR" dirty="0"/>
              <a:t>top</a:t>
            </a:r>
            <a:r>
              <a:rPr lang="ko-KR" altLang="en-US" dirty="0"/>
              <a:t>이 가리키는 위치에 </a:t>
            </a:r>
            <a:r>
              <a:rPr lang="en-US" altLang="ko-KR" dirty="0"/>
              <a:t>x </a:t>
            </a:r>
            <a:r>
              <a:rPr lang="ko-KR" altLang="en-US" dirty="0"/>
              <a:t>삽입 </a:t>
            </a:r>
          </a:p>
          <a:p>
            <a:pPr>
              <a:defRPr/>
            </a:pPr>
            <a:endParaRPr lang="ko-KR" altLang="en-US" dirty="0"/>
          </a:p>
        </p:txBody>
      </p:sp>
      <p:sp>
        <p:nvSpPr>
          <p:cNvPr id="133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스택의</a:t>
            </a:r>
            <a:r>
              <a:rPr lang="ko-KR" altLang="en-US" dirty="0"/>
              <a:t> 이해 </a:t>
            </a:r>
            <a:r>
              <a:rPr lang="en-US" altLang="ko-KR" dirty="0"/>
              <a:t>: </a:t>
            </a:r>
            <a:r>
              <a:rPr lang="ko-KR" altLang="en-US" dirty="0" err="1"/>
              <a:t>스택의</a:t>
            </a:r>
            <a:r>
              <a:rPr lang="ko-KR" altLang="en-US" dirty="0"/>
              <a:t> 추상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3605" y="4002752"/>
            <a:ext cx="7854015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defRPr/>
            </a:pPr>
            <a:r>
              <a:rPr lang="ko-KR" altLang="en-US" dirty="0" err="1"/>
              <a:t>스택의</a:t>
            </a:r>
            <a:r>
              <a:rPr lang="ko-KR" altLang="en-US" dirty="0"/>
              <a:t> </a:t>
            </a:r>
            <a:r>
              <a:rPr lang="en-US" altLang="ko-KR" dirty="0"/>
              <a:t>pop() </a:t>
            </a:r>
            <a:r>
              <a:rPr lang="ko-KR" altLang="en-US" dirty="0"/>
              <a:t>알고리즘 </a:t>
            </a:r>
          </a:p>
          <a:p>
            <a:pPr marL="457200" lvl="1" indent="0">
              <a:buNone/>
              <a:defRPr/>
            </a:pPr>
            <a:r>
              <a:rPr lang="en-US" altLang="ko-KR" dirty="0">
                <a:solidFill>
                  <a:srgbClr val="00B0F0"/>
                </a:solidFill>
              </a:rPr>
              <a:t>①</a:t>
            </a:r>
            <a:r>
              <a:rPr lang="en-US" altLang="ko-KR" dirty="0">
                <a:solidFill>
                  <a:srgbClr val="000066"/>
                </a:solidFill>
              </a:rPr>
              <a:t> return S(top); </a:t>
            </a:r>
          </a:p>
          <a:p>
            <a:pPr marL="1676400" lvl="3" indent="-304800">
              <a:defRPr/>
            </a:pPr>
            <a:r>
              <a:rPr lang="ko-KR" altLang="en-US" dirty="0"/>
              <a:t>공백 </a:t>
            </a:r>
            <a:r>
              <a:rPr lang="ko-KR" altLang="en-US" dirty="0" err="1"/>
              <a:t>스택이</a:t>
            </a:r>
            <a:r>
              <a:rPr lang="ko-KR" altLang="en-US" dirty="0"/>
              <a:t> 아니면 </a:t>
            </a:r>
            <a:r>
              <a:rPr lang="en-US" altLang="ko-KR" dirty="0"/>
              <a:t>top</a:t>
            </a:r>
            <a:r>
              <a:rPr lang="ko-KR" altLang="en-US" dirty="0"/>
              <a:t>에 있는 원소를 삭제하고 반환</a:t>
            </a:r>
          </a:p>
          <a:p>
            <a:pPr marL="457200" lvl="1" indent="0">
              <a:buNone/>
              <a:defRPr/>
            </a:pPr>
            <a:r>
              <a:rPr lang="en-US" altLang="ko-KR" dirty="0">
                <a:solidFill>
                  <a:srgbClr val="00B0F0"/>
                </a:solidFill>
              </a:rPr>
              <a:t>②</a:t>
            </a:r>
            <a:r>
              <a:rPr lang="en-US" altLang="ko-KR" dirty="0">
                <a:solidFill>
                  <a:srgbClr val="000066"/>
                </a:solidFill>
              </a:rPr>
              <a:t> top ← top-1;</a:t>
            </a:r>
            <a:r>
              <a:rPr lang="en-US" altLang="ko-KR" dirty="0"/>
              <a:t> </a:t>
            </a:r>
          </a:p>
          <a:p>
            <a:pPr marL="1676400" lvl="3" indent="-304800">
              <a:defRPr/>
            </a:pPr>
            <a:r>
              <a:rPr lang="ko-KR" altLang="en-US" dirty="0" err="1"/>
              <a:t>스택의</a:t>
            </a:r>
            <a:r>
              <a:rPr lang="ko-KR" altLang="en-US" dirty="0"/>
              <a:t> 마지막 원소가 삭제되면 그 아래 원소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ko-KR" altLang="en-US" dirty="0" err="1"/>
              <a:t>스택에</a:t>
            </a:r>
            <a:r>
              <a:rPr lang="ko-KR" altLang="en-US" dirty="0"/>
              <a:t> 남아 있는 원소 중에서 가장 위에 있는 원소가 </a:t>
            </a:r>
            <a:r>
              <a:rPr lang="en-US" altLang="ko-KR" dirty="0"/>
              <a:t>top</a:t>
            </a:r>
            <a:r>
              <a:rPr lang="ko-KR" altLang="en-US" dirty="0"/>
              <a:t>이 되어야 하므로 </a:t>
            </a:r>
            <a:r>
              <a:rPr lang="en-US" altLang="ko-KR" dirty="0"/>
              <a:t>top </a:t>
            </a:r>
            <a:r>
              <a:rPr lang="ko-KR" altLang="en-US" dirty="0"/>
              <a:t>위치를 하나 감소</a:t>
            </a:r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스택의</a:t>
            </a:r>
            <a:r>
              <a:rPr lang="ko-KR" altLang="en-US" dirty="0"/>
              <a:t> 이해 </a:t>
            </a:r>
            <a:r>
              <a:rPr lang="en-US" altLang="ko-KR" dirty="0"/>
              <a:t>: </a:t>
            </a:r>
            <a:r>
              <a:rPr lang="ko-KR" altLang="en-US" dirty="0" err="1"/>
              <a:t>스택의</a:t>
            </a:r>
            <a:r>
              <a:rPr lang="ko-KR" altLang="en-US" dirty="0"/>
              <a:t> 추상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7950" y="3358779"/>
            <a:ext cx="8041043" cy="244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순차 자료구조를 이용한 </a:t>
            </a:r>
            <a:r>
              <a:rPr lang="ko-KR" altLang="en-US" dirty="0" err="1"/>
              <a:t>스택의</a:t>
            </a:r>
            <a:r>
              <a:rPr lang="ko-KR" altLang="en-US" dirty="0"/>
              <a:t> 구현</a:t>
            </a:r>
          </a:p>
          <a:p>
            <a:pPr lvl="1"/>
            <a:r>
              <a:rPr lang="ko-KR" altLang="en-US" dirty="0"/>
              <a:t>순차 자료구조인 </a:t>
            </a:r>
            <a:r>
              <a:rPr lang="en-US" altLang="ko-KR" dirty="0"/>
              <a:t>1</a:t>
            </a:r>
            <a:r>
              <a:rPr lang="ko-KR" altLang="en-US" dirty="0"/>
              <a:t>차원 배열을 이용하여 구현</a:t>
            </a:r>
          </a:p>
          <a:p>
            <a:pPr lvl="2"/>
            <a:r>
              <a:rPr lang="ko-KR" altLang="en-US" dirty="0" err="1"/>
              <a:t>스택의</a:t>
            </a:r>
            <a:r>
              <a:rPr lang="ko-KR" altLang="en-US" dirty="0"/>
              <a:t> 크기 </a:t>
            </a:r>
            <a:r>
              <a:rPr lang="en-US" altLang="ko-KR" dirty="0"/>
              <a:t>: </a:t>
            </a:r>
            <a:r>
              <a:rPr lang="ko-KR" altLang="en-US" dirty="0"/>
              <a:t>배열의 크기</a:t>
            </a:r>
          </a:p>
          <a:p>
            <a:pPr lvl="2">
              <a:lnSpc>
                <a:spcPct val="80000"/>
              </a:lnSpc>
            </a:pPr>
            <a:r>
              <a:rPr lang="ko-KR" altLang="en-US" dirty="0" err="1"/>
              <a:t>스택에</a:t>
            </a:r>
            <a:r>
              <a:rPr lang="ko-KR" altLang="en-US" dirty="0"/>
              <a:t> 저장된 원소의 순서 </a:t>
            </a:r>
            <a:r>
              <a:rPr lang="en-US" altLang="ko-KR" dirty="0"/>
              <a:t>: </a:t>
            </a:r>
            <a:r>
              <a:rPr lang="ko-KR" altLang="en-US" dirty="0"/>
              <a:t>배열 원소의 인덱스</a:t>
            </a:r>
          </a:p>
          <a:p>
            <a:pPr lvl="3"/>
            <a:r>
              <a:rPr lang="ko-KR" altLang="en-US" dirty="0"/>
              <a:t>인덱스 </a:t>
            </a:r>
            <a:r>
              <a:rPr lang="en-US" altLang="ko-KR" dirty="0"/>
              <a:t>0</a:t>
            </a:r>
            <a:r>
              <a:rPr lang="ko-KR" altLang="en-US" dirty="0"/>
              <a:t>번 </a:t>
            </a:r>
            <a:r>
              <a:rPr lang="en-US" altLang="ko-KR" dirty="0"/>
              <a:t>: </a:t>
            </a:r>
            <a:r>
              <a:rPr lang="ko-KR" altLang="en-US" dirty="0" err="1"/>
              <a:t>스택의</a:t>
            </a:r>
            <a:r>
              <a:rPr lang="ko-KR" altLang="en-US" dirty="0"/>
              <a:t> </a:t>
            </a:r>
            <a:r>
              <a:rPr lang="ko-KR" altLang="en-US" dirty="0" err="1"/>
              <a:t>첫번째</a:t>
            </a:r>
            <a:r>
              <a:rPr lang="ko-KR" altLang="en-US" dirty="0"/>
              <a:t> 원소</a:t>
            </a:r>
          </a:p>
          <a:p>
            <a:pPr lvl="3"/>
            <a:r>
              <a:rPr lang="ko-KR" altLang="en-US" dirty="0"/>
              <a:t>인덱스 </a:t>
            </a:r>
            <a:r>
              <a:rPr lang="en-US" altLang="ko-KR" dirty="0"/>
              <a:t>n-1</a:t>
            </a:r>
            <a:r>
              <a:rPr lang="ko-KR" altLang="en-US" dirty="0"/>
              <a:t>번 </a:t>
            </a:r>
            <a:r>
              <a:rPr lang="en-US" altLang="ko-KR" dirty="0"/>
              <a:t>: </a:t>
            </a:r>
            <a:r>
              <a:rPr lang="ko-KR" altLang="en-US" dirty="0" err="1"/>
              <a:t>스택의</a:t>
            </a:r>
            <a:r>
              <a:rPr lang="ko-KR" altLang="en-US" dirty="0"/>
              <a:t> </a:t>
            </a:r>
            <a:r>
              <a:rPr lang="en-US" altLang="ko-KR" dirty="0"/>
              <a:t>n</a:t>
            </a:r>
            <a:r>
              <a:rPr lang="ko-KR" altLang="en-US" dirty="0"/>
              <a:t>번째 원소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변수 </a:t>
            </a:r>
            <a:r>
              <a:rPr lang="en-US" altLang="ko-KR" dirty="0"/>
              <a:t>top : </a:t>
            </a:r>
            <a:r>
              <a:rPr lang="ko-KR" altLang="en-US" dirty="0" err="1"/>
              <a:t>스택에</a:t>
            </a:r>
            <a:r>
              <a:rPr lang="ko-KR" altLang="en-US" dirty="0"/>
              <a:t> 저장된 마지막 원소에 대한 인덱스 저장</a:t>
            </a:r>
          </a:p>
          <a:p>
            <a:pPr lvl="3">
              <a:lnSpc>
                <a:spcPct val="70000"/>
              </a:lnSpc>
            </a:pPr>
            <a:r>
              <a:rPr lang="ko-KR" altLang="en-US" dirty="0"/>
              <a:t>공백 상태 </a:t>
            </a:r>
            <a:r>
              <a:rPr lang="en-US" altLang="ko-KR" dirty="0"/>
              <a:t>: top = -1 (</a:t>
            </a:r>
            <a:r>
              <a:rPr lang="ko-KR" altLang="en-US" dirty="0"/>
              <a:t>초기값</a:t>
            </a:r>
            <a:r>
              <a:rPr lang="en-US" altLang="ko-KR" dirty="0"/>
              <a:t>)</a:t>
            </a:r>
          </a:p>
          <a:p>
            <a:pPr lvl="3"/>
            <a:r>
              <a:rPr lang="ko-KR" altLang="en-US" dirty="0"/>
              <a:t>포화 상태 </a:t>
            </a:r>
            <a:r>
              <a:rPr lang="en-US" altLang="ko-KR" dirty="0"/>
              <a:t>: top = n-1</a:t>
            </a:r>
          </a:p>
          <a:p>
            <a:endParaRPr lang="ko-KR" altLang="en-US" dirty="0"/>
          </a:p>
        </p:txBody>
      </p:sp>
      <p:sp>
        <p:nvSpPr>
          <p:cNvPr id="15363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377435" cy="5762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스택의</a:t>
            </a:r>
            <a:r>
              <a:rPr lang="ko-KR" altLang="en-US" dirty="0"/>
              <a:t> 구현</a:t>
            </a:r>
            <a:r>
              <a:rPr lang="en-US" altLang="ko-KR" dirty="0"/>
              <a:t>: </a:t>
            </a:r>
            <a:r>
              <a:rPr lang="ko-KR" altLang="en-US" dirty="0"/>
              <a:t>순차 자료구조를 이용한 </a:t>
            </a:r>
            <a:r>
              <a:rPr lang="ko-KR" altLang="en-US" dirty="0" err="1"/>
              <a:t>스택</a:t>
            </a:r>
            <a:r>
              <a:rPr lang="ko-KR" altLang="en-US" dirty="0"/>
              <a:t> 구현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55980" y="4005064"/>
            <a:ext cx="5983968" cy="2674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크기가 </a:t>
            </a:r>
            <a:r>
              <a:rPr lang="en-US" altLang="ko-KR" dirty="0"/>
              <a:t>5</a:t>
            </a:r>
            <a:r>
              <a:rPr lang="ko-KR" altLang="en-US" dirty="0"/>
              <a:t>인 </a:t>
            </a:r>
            <a:r>
              <a:rPr lang="ko-KR" altLang="en-US" dirty="0" err="1"/>
              <a:t>스택을</a:t>
            </a:r>
            <a:r>
              <a:rPr lang="ko-KR" altLang="en-US" dirty="0"/>
              <a:t> 생성하여 원소 </a:t>
            </a:r>
            <a:r>
              <a:rPr lang="en-US" altLang="ko-KR" dirty="0"/>
              <a:t>A, B, C</a:t>
            </a:r>
            <a:r>
              <a:rPr lang="ko-KR" altLang="en-US" dirty="0"/>
              <a:t>를 순서대로 삽입한 후에 원소 하나를 삭제하는 과정</a:t>
            </a:r>
          </a:p>
        </p:txBody>
      </p:sp>
      <p:sp>
        <p:nvSpPr>
          <p:cNvPr id="16387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521451" cy="5762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스택의</a:t>
            </a:r>
            <a:r>
              <a:rPr lang="ko-KR" altLang="en-US" dirty="0"/>
              <a:t> 구현</a:t>
            </a:r>
            <a:r>
              <a:rPr lang="en-US" altLang="ko-KR" dirty="0"/>
              <a:t>: </a:t>
            </a:r>
            <a:r>
              <a:rPr lang="ko-KR" altLang="en-US" dirty="0"/>
              <a:t>순차 자료구조를 이용한 </a:t>
            </a:r>
            <a:r>
              <a:rPr lang="ko-KR" altLang="en-US" dirty="0" err="1"/>
              <a:t>스택</a:t>
            </a:r>
            <a:r>
              <a:rPr lang="ko-KR" altLang="en-US" dirty="0"/>
              <a:t> 구현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47604" y="2852936"/>
            <a:ext cx="7261471" cy="385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3E3688D8-5F14-413D-81C3-BCBC0A8C2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47604" y="1881804"/>
            <a:ext cx="7261471" cy="863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>
          <a:xfrm>
            <a:off x="0" y="980728"/>
            <a:ext cx="8640960" cy="5715000"/>
          </a:xfrm>
        </p:spPr>
        <p:txBody>
          <a:bodyPr/>
          <a:lstStyle/>
          <a:p>
            <a:pPr lvl="1" eaLnBrk="1" hangingPunct="1"/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5-1] </a:t>
            </a:r>
            <a:r>
              <a:rPr lang="ko-KR" altLang="en-US" dirty="0"/>
              <a:t>순차 자료구조를 이용해 순차 스택 구현하기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0070C0"/>
                </a:solidFill>
              </a:rPr>
              <a:t>교재 </a:t>
            </a:r>
            <a:r>
              <a:rPr lang="en-US" altLang="ko-KR" dirty="0">
                <a:solidFill>
                  <a:srgbClr val="0070C0"/>
                </a:solidFill>
              </a:rPr>
              <a:t>247p</a:t>
            </a:r>
            <a:endParaRPr lang="ko-KR" altLang="en-US" dirty="0">
              <a:solidFill>
                <a:srgbClr val="0070C0"/>
              </a:solidFill>
            </a:endParaRPr>
          </a:p>
          <a:p>
            <a:pPr lvl="1" eaLnBrk="1" hangingPunct="1"/>
            <a:r>
              <a:rPr lang="ko-KR" altLang="en-US" dirty="0"/>
              <a:t>실행 결과</a:t>
            </a:r>
            <a:endParaRPr lang="en-US" altLang="ko-KR" dirty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377435" cy="5762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스택의 구현</a:t>
            </a:r>
            <a:r>
              <a:rPr lang="en-US" altLang="ko-KR" dirty="0"/>
              <a:t>: </a:t>
            </a:r>
            <a:r>
              <a:rPr lang="ko-KR" altLang="en-US" dirty="0"/>
              <a:t>순차 자료구조를 이용한 스택 구현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544" y="1844824"/>
            <a:ext cx="4309610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775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순차 자료구조로 구현한 </a:t>
            </a:r>
            <a:r>
              <a:rPr lang="ko-KR" altLang="en-US" dirty="0" err="1"/>
              <a:t>스택의</a:t>
            </a:r>
            <a:r>
              <a:rPr lang="ko-KR" altLang="en-US" dirty="0"/>
              <a:t> 장점</a:t>
            </a:r>
          </a:p>
          <a:p>
            <a:pPr lvl="2"/>
            <a:r>
              <a:rPr lang="ko-KR" altLang="en-US" dirty="0"/>
              <a:t>순차 자료구조인 </a:t>
            </a:r>
            <a:r>
              <a:rPr lang="en-US" altLang="ko-KR" dirty="0"/>
              <a:t>1</a:t>
            </a:r>
            <a:r>
              <a:rPr lang="ko-KR" altLang="en-US" dirty="0"/>
              <a:t>차원 배열을 사용하여 쉽게 구현</a:t>
            </a:r>
          </a:p>
          <a:p>
            <a:pPr lvl="1"/>
            <a:r>
              <a:rPr lang="ko-KR" altLang="en-US" dirty="0"/>
              <a:t>순차 자료구조로 구현한 </a:t>
            </a:r>
            <a:r>
              <a:rPr lang="ko-KR" altLang="en-US" dirty="0" err="1"/>
              <a:t>스택의</a:t>
            </a:r>
            <a:r>
              <a:rPr lang="ko-KR" altLang="en-US" dirty="0"/>
              <a:t> 단점</a:t>
            </a:r>
          </a:p>
          <a:p>
            <a:pPr lvl="2"/>
            <a:r>
              <a:rPr lang="ko-KR" altLang="en-US" dirty="0"/>
              <a:t>물리적으로 크기가 고정된 배열을 사용하므로 </a:t>
            </a:r>
            <a:r>
              <a:rPr lang="ko-KR" altLang="en-US" dirty="0" err="1"/>
              <a:t>스택의</a:t>
            </a:r>
            <a:r>
              <a:rPr lang="ko-KR" altLang="en-US" dirty="0"/>
              <a:t> 크기 변경 어려움</a:t>
            </a:r>
          </a:p>
          <a:p>
            <a:pPr lvl="2"/>
            <a:r>
              <a:rPr lang="ko-KR" altLang="en-US" dirty="0"/>
              <a:t>순차 자료구조의 단점을 가짐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2253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521451" cy="5762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스택의</a:t>
            </a:r>
            <a:r>
              <a:rPr lang="ko-KR" altLang="en-US" dirty="0"/>
              <a:t> 구현</a:t>
            </a:r>
            <a:r>
              <a:rPr lang="en-US" altLang="ko-KR" dirty="0"/>
              <a:t>: </a:t>
            </a:r>
            <a:r>
              <a:rPr lang="ko-KR" altLang="en-US" dirty="0"/>
              <a:t>순차 자료구조를 이용한 </a:t>
            </a:r>
            <a:r>
              <a:rPr lang="ko-KR" altLang="en-US" dirty="0" err="1"/>
              <a:t>스택</a:t>
            </a:r>
            <a:r>
              <a:rPr lang="ko-KR" altLang="en-US" dirty="0"/>
              <a:t> 구현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연결 자료구조를 이용한 </a:t>
            </a:r>
            <a:r>
              <a:rPr lang="ko-KR" altLang="en-US" dirty="0" err="1"/>
              <a:t>스택의</a:t>
            </a:r>
            <a:r>
              <a:rPr lang="ko-KR" altLang="en-US" dirty="0"/>
              <a:t> 구현</a:t>
            </a:r>
          </a:p>
          <a:p>
            <a:pPr lvl="1"/>
            <a:r>
              <a:rPr lang="ko-KR" altLang="en-US" dirty="0"/>
              <a:t>단순 연결 리스트를 이용하여 구현</a:t>
            </a:r>
          </a:p>
          <a:p>
            <a:pPr lvl="2"/>
            <a:r>
              <a:rPr lang="ko-KR" altLang="en-US" dirty="0" err="1"/>
              <a:t>스택의</a:t>
            </a:r>
            <a:r>
              <a:rPr lang="ko-KR" altLang="en-US" dirty="0"/>
              <a:t> 원소 </a:t>
            </a:r>
            <a:r>
              <a:rPr lang="en-US" altLang="ko-KR" dirty="0"/>
              <a:t>: </a:t>
            </a:r>
            <a:r>
              <a:rPr lang="ko-KR" altLang="en-US" dirty="0"/>
              <a:t>단순 연결 리스트의 </a:t>
            </a:r>
            <a:r>
              <a:rPr lang="ko-KR" altLang="en-US" dirty="0" err="1"/>
              <a:t>노드</a:t>
            </a:r>
            <a:endParaRPr lang="ko-KR" altLang="en-US" dirty="0"/>
          </a:p>
          <a:p>
            <a:pPr lvl="3">
              <a:lnSpc>
                <a:spcPct val="60000"/>
              </a:lnSpc>
            </a:pPr>
            <a:r>
              <a:rPr lang="ko-KR" altLang="en-US" dirty="0" err="1"/>
              <a:t>스택</a:t>
            </a:r>
            <a:r>
              <a:rPr lang="ko-KR" altLang="en-US" dirty="0"/>
              <a:t> 원소의 순서 </a:t>
            </a:r>
            <a:r>
              <a:rPr lang="en-US" altLang="ko-KR" dirty="0"/>
              <a:t>: </a:t>
            </a:r>
            <a:r>
              <a:rPr lang="ko-KR" altLang="en-US" dirty="0" err="1"/>
              <a:t>노드의</a:t>
            </a:r>
            <a:r>
              <a:rPr lang="ko-KR" altLang="en-US" dirty="0"/>
              <a:t> 링크 포인터로 연결</a:t>
            </a:r>
          </a:p>
          <a:p>
            <a:pPr lvl="3">
              <a:lnSpc>
                <a:spcPct val="110000"/>
              </a:lnSpc>
            </a:pPr>
            <a:r>
              <a:rPr lang="en-US" altLang="ko-KR" dirty="0"/>
              <a:t>push : </a:t>
            </a:r>
            <a:r>
              <a:rPr lang="ko-KR" altLang="en-US" dirty="0"/>
              <a:t>리스트의 마지막에 </a:t>
            </a:r>
            <a:r>
              <a:rPr lang="ko-KR" altLang="en-US" dirty="0" err="1"/>
              <a:t>노드</a:t>
            </a:r>
            <a:r>
              <a:rPr lang="ko-KR" altLang="en-US" dirty="0"/>
              <a:t> 삽입</a:t>
            </a:r>
          </a:p>
          <a:p>
            <a:pPr lvl="3">
              <a:lnSpc>
                <a:spcPct val="90000"/>
              </a:lnSpc>
            </a:pPr>
            <a:r>
              <a:rPr lang="en-US" altLang="ko-KR" dirty="0"/>
              <a:t>pop : </a:t>
            </a:r>
            <a:r>
              <a:rPr lang="ko-KR" altLang="en-US" dirty="0"/>
              <a:t>리스트의 마지막 </a:t>
            </a:r>
            <a:r>
              <a:rPr lang="ko-KR" altLang="en-US" dirty="0" err="1"/>
              <a:t>노드</a:t>
            </a:r>
            <a:r>
              <a:rPr lang="ko-KR" altLang="en-US" dirty="0"/>
              <a:t> 삭제 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변수 </a:t>
            </a:r>
            <a:r>
              <a:rPr lang="en-US" altLang="ko-KR" dirty="0"/>
              <a:t>top : </a:t>
            </a:r>
            <a:r>
              <a:rPr lang="ko-KR" altLang="en-US" dirty="0"/>
              <a:t>단순 연결 리스트의 마지막 </a:t>
            </a:r>
            <a:r>
              <a:rPr lang="ko-KR" altLang="en-US" dirty="0" err="1"/>
              <a:t>노드를</a:t>
            </a:r>
            <a:r>
              <a:rPr lang="ko-KR" altLang="en-US" dirty="0"/>
              <a:t> 가리키는 포인터 변수</a:t>
            </a:r>
          </a:p>
          <a:p>
            <a:pPr lvl="3">
              <a:lnSpc>
                <a:spcPct val="70000"/>
              </a:lnSpc>
            </a:pPr>
            <a:r>
              <a:rPr lang="ko-KR" altLang="en-US" dirty="0"/>
              <a:t>초기 상태 </a:t>
            </a:r>
            <a:r>
              <a:rPr lang="en-US" altLang="ko-KR" dirty="0"/>
              <a:t>: top = null </a:t>
            </a:r>
          </a:p>
          <a:p>
            <a:endParaRPr lang="ko-KR" altLang="en-US" dirty="0"/>
          </a:p>
        </p:txBody>
      </p:sp>
      <p:sp>
        <p:nvSpPr>
          <p:cNvPr id="2355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521451" cy="5762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스택의</a:t>
            </a:r>
            <a:r>
              <a:rPr lang="ko-KR" altLang="en-US" dirty="0"/>
              <a:t> 구현</a:t>
            </a:r>
            <a:r>
              <a:rPr lang="en-US" altLang="ko-KR" dirty="0"/>
              <a:t>:</a:t>
            </a:r>
            <a:r>
              <a:rPr lang="ko-KR" altLang="en-US" dirty="0"/>
              <a:t>연결 자료구조를 이용한 </a:t>
            </a:r>
            <a:r>
              <a:rPr lang="ko-KR" altLang="en-US" dirty="0" err="1"/>
              <a:t>스택의</a:t>
            </a:r>
            <a:r>
              <a:rPr lang="ko-KR" altLang="en-US" dirty="0"/>
              <a:t> 구현</a:t>
            </a:r>
            <a:endParaRPr lang="ko-KR" altLang="en-US" sz="20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17532" y="3586079"/>
            <a:ext cx="5559087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 dirty="0"/>
              <a:t>원소 </a:t>
            </a:r>
            <a:r>
              <a:rPr lang="en-US" altLang="ko-KR" dirty="0"/>
              <a:t>A, B, C</a:t>
            </a:r>
            <a:r>
              <a:rPr lang="ko-KR" altLang="en-US" dirty="0"/>
              <a:t>를 순서대로 삽입하면서 </a:t>
            </a:r>
            <a:r>
              <a:rPr lang="ko-KR" altLang="en-US" dirty="0" err="1"/>
              <a:t>스택을</a:t>
            </a:r>
            <a:r>
              <a:rPr lang="ko-KR" altLang="en-US" dirty="0"/>
              <a:t> 생성한 후에 원소 하나를 삭제하는 과정</a:t>
            </a:r>
            <a:endParaRPr lang="en-US" altLang="ko-KR" dirty="0"/>
          </a:p>
        </p:txBody>
      </p:sp>
      <p:sp>
        <p:nvSpPr>
          <p:cNvPr id="24579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593459" cy="5762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스택의</a:t>
            </a:r>
            <a:r>
              <a:rPr lang="ko-KR" altLang="en-US" dirty="0"/>
              <a:t> 구현</a:t>
            </a:r>
            <a:r>
              <a:rPr lang="en-US" altLang="ko-KR" dirty="0"/>
              <a:t>:</a:t>
            </a:r>
            <a:r>
              <a:rPr lang="ko-KR" altLang="en-US" dirty="0"/>
              <a:t>연결 자료구조를 이용한 </a:t>
            </a:r>
            <a:r>
              <a:rPr lang="ko-KR" altLang="en-US" dirty="0" err="1"/>
              <a:t>스택의</a:t>
            </a:r>
            <a:r>
              <a:rPr lang="ko-KR" altLang="en-US" dirty="0"/>
              <a:t> 구현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7584" y="1875033"/>
            <a:ext cx="7209023" cy="3828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FF3C1B2-6318-4F7B-8FD2-2B981514181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08720"/>
            <a:ext cx="8115782" cy="5394026"/>
          </a:xfrm>
        </p:spPr>
      </p:pic>
      <p:sp>
        <p:nvSpPr>
          <p:cNvPr id="24579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593459" cy="5762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스택의</a:t>
            </a:r>
            <a:r>
              <a:rPr lang="ko-KR" altLang="en-US" dirty="0"/>
              <a:t> 구현</a:t>
            </a:r>
            <a:r>
              <a:rPr lang="en-US" altLang="ko-KR" dirty="0"/>
              <a:t>:</a:t>
            </a:r>
            <a:r>
              <a:rPr lang="ko-KR" altLang="en-US" dirty="0"/>
              <a:t>연결 자료구조를 이용한 </a:t>
            </a:r>
            <a:r>
              <a:rPr lang="ko-KR" altLang="en-US" dirty="0" err="1"/>
              <a:t>스택의</a:t>
            </a:r>
            <a:r>
              <a:rPr lang="ko-KR" altLang="en-US" dirty="0"/>
              <a:t> 구현</a:t>
            </a:r>
          </a:p>
        </p:txBody>
      </p:sp>
    </p:spTree>
    <p:extLst>
      <p:ext uri="{BB962C8B-B14F-4D97-AF65-F5344CB8AC3E}">
        <p14:creationId xmlns:p14="http://schemas.microsoft.com/office/powerpoint/2010/main" val="2419727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5-2] </a:t>
            </a:r>
            <a:r>
              <a:rPr lang="ko-KR" altLang="en-US" dirty="0"/>
              <a:t>연결 자료구조를 이용해 연결 스택 구현하기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0070C0"/>
                </a:solidFill>
              </a:rPr>
              <a:t>교재 </a:t>
            </a:r>
            <a:r>
              <a:rPr lang="en-US" altLang="ko-KR" dirty="0">
                <a:solidFill>
                  <a:srgbClr val="0070C0"/>
                </a:solidFill>
              </a:rPr>
              <a:t>251p</a:t>
            </a:r>
            <a:endParaRPr lang="ko-KR" altLang="en-US" dirty="0">
              <a:solidFill>
                <a:srgbClr val="0070C0"/>
              </a:solidFill>
            </a:endParaRPr>
          </a:p>
          <a:p>
            <a:pPr lvl="1" eaLnBrk="1" hangingPunct="1"/>
            <a:r>
              <a:rPr lang="ko-KR" altLang="en-US" dirty="0"/>
              <a:t>실행 결과</a:t>
            </a:r>
            <a:endParaRPr lang="en-US" altLang="ko-KR" dirty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665467" cy="5762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스택의 구현</a:t>
            </a:r>
            <a:r>
              <a:rPr lang="en-US" altLang="ko-KR" dirty="0"/>
              <a:t>:</a:t>
            </a:r>
            <a:r>
              <a:rPr lang="ko-KR" altLang="en-US" dirty="0"/>
              <a:t>연결 자료구조를 이용한 스택의 구현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2678" y="1844824"/>
            <a:ext cx="362797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86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  <a:p>
            <a:pPr lvl="1"/>
            <a:r>
              <a:rPr lang="ko-KR" altLang="en-US" dirty="0"/>
              <a:t>스택 자료구조에 대해 이해한다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스택의 특징과 연산 방법을 알아본다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순차 자료구조와 연결 자료구조를 이용해 스택을 구현해 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스택을 응용하는 방법을 알아본다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내용</a:t>
            </a:r>
          </a:p>
          <a:p>
            <a:pPr marL="357187" lvl="1" indent="0">
              <a:buNone/>
            </a:pPr>
            <a:r>
              <a:rPr lang="en-US" altLang="ko-KR" dirty="0"/>
              <a:t>01</a:t>
            </a:r>
            <a:r>
              <a:rPr lang="ko-KR" altLang="en-US" dirty="0"/>
              <a:t>스택의 이해</a:t>
            </a:r>
          </a:p>
          <a:p>
            <a:pPr marL="357187" lvl="1" indent="0">
              <a:buNone/>
            </a:pPr>
            <a:r>
              <a:rPr lang="en-US" altLang="ko-KR" dirty="0"/>
              <a:t>02 </a:t>
            </a:r>
            <a:r>
              <a:rPr lang="ko-KR" altLang="en-US" dirty="0"/>
              <a:t>스택의 구현</a:t>
            </a:r>
          </a:p>
          <a:p>
            <a:pPr marL="357187" lvl="1" indent="0">
              <a:buNone/>
            </a:pPr>
            <a:r>
              <a:rPr lang="en-US" altLang="ko-KR" dirty="0"/>
              <a:t>03 </a:t>
            </a:r>
            <a:r>
              <a:rPr lang="ko-KR" altLang="en-US" dirty="0"/>
              <a:t>스택의 응용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8849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57187" lvl="1" indent="0">
              <a:buNone/>
              <a:defRPr/>
            </a:pPr>
            <a:r>
              <a:rPr lang="en-US" altLang="ko-KR" b="1" dirty="0">
                <a:solidFill>
                  <a:schemeClr val="accent6"/>
                </a:solidFill>
              </a:rPr>
              <a:t>[</a:t>
            </a:r>
            <a:r>
              <a:rPr lang="en-US" altLang="ko-KR" b="1" dirty="0" err="1">
                <a:solidFill>
                  <a:schemeClr val="accent6"/>
                </a:solidFill>
              </a:rPr>
              <a:t>stackL.c</a:t>
            </a:r>
            <a:r>
              <a:rPr lang="en-US" altLang="ko-KR" b="1" dirty="0">
                <a:solidFill>
                  <a:schemeClr val="accent6"/>
                </a:solidFill>
              </a:rPr>
              <a:t>]</a:t>
            </a:r>
          </a:p>
          <a:p>
            <a:pPr lvl="1">
              <a:defRPr/>
            </a:pPr>
            <a:r>
              <a:rPr lang="en-US" altLang="ko-KR" dirty="0"/>
              <a:t>11~17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연결 </a:t>
            </a:r>
            <a:r>
              <a:rPr lang="ko-KR" altLang="en-US" dirty="0" err="1"/>
              <a:t>스택에서</a:t>
            </a:r>
            <a:r>
              <a:rPr lang="ko-KR" altLang="en-US" dirty="0"/>
              <a:t> 삽입 연산을 수행하는 과정</a:t>
            </a:r>
            <a:endParaRPr lang="en-US" altLang="ko-KR" dirty="0"/>
          </a:p>
          <a:p>
            <a:pPr lvl="2">
              <a:defRPr/>
            </a:pPr>
            <a:r>
              <a:rPr lang="en-US" altLang="ko-KR" dirty="0"/>
              <a:t>12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원소 </a:t>
            </a:r>
            <a:r>
              <a:rPr lang="en-US" altLang="ko-KR" dirty="0"/>
              <a:t>item</a:t>
            </a:r>
            <a:r>
              <a:rPr lang="ko-KR" altLang="en-US" dirty="0"/>
              <a:t>을 저장할 </a:t>
            </a:r>
            <a:r>
              <a:rPr lang="ko-KR" altLang="en-US" dirty="0" err="1"/>
              <a:t>노드에</a:t>
            </a:r>
            <a:r>
              <a:rPr lang="ko-KR" altLang="en-US" dirty="0"/>
              <a:t> 대한 메모리 할당</a:t>
            </a:r>
            <a:r>
              <a:rPr lang="en-US" altLang="ko-KR" dirty="0"/>
              <a:t>,</a:t>
            </a:r>
            <a:r>
              <a:rPr lang="ko-KR" altLang="en-US" dirty="0"/>
              <a:t> 포인터 </a:t>
            </a:r>
            <a:r>
              <a:rPr lang="en-US" altLang="ko-KR" dirty="0"/>
              <a:t>temp</a:t>
            </a:r>
            <a:r>
              <a:rPr lang="ko-KR" altLang="en-US" dirty="0"/>
              <a:t> 설정</a:t>
            </a:r>
            <a:endParaRPr lang="en-US" altLang="ko-KR" dirty="0"/>
          </a:p>
          <a:p>
            <a:pPr lvl="2">
              <a:defRPr/>
            </a:pPr>
            <a:r>
              <a:rPr lang="en-US" altLang="ko-KR" dirty="0"/>
              <a:t>14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삽입할 </a:t>
            </a:r>
            <a:r>
              <a:rPr lang="ko-KR" altLang="en-US" dirty="0" err="1"/>
              <a:t>노드의</a:t>
            </a:r>
            <a:r>
              <a:rPr lang="ko-KR" altLang="en-US" dirty="0"/>
              <a:t> 데이터 필드에 원소 </a:t>
            </a:r>
            <a:r>
              <a:rPr lang="en-US" altLang="ko-KR" dirty="0"/>
              <a:t>item</a:t>
            </a:r>
            <a:r>
              <a:rPr lang="ko-KR" altLang="en-US" dirty="0"/>
              <a:t>을 저장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lvl="2">
              <a:defRPr/>
            </a:pPr>
            <a:r>
              <a:rPr lang="en-US" altLang="ko-KR" dirty="0"/>
              <a:t>15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삽입할 </a:t>
            </a:r>
            <a:r>
              <a:rPr lang="ko-KR" altLang="en-US" dirty="0" err="1"/>
              <a:t>노드의</a:t>
            </a:r>
            <a:r>
              <a:rPr lang="ko-KR" altLang="en-US" dirty="0"/>
              <a:t> 링크 필드에 포인터 </a:t>
            </a:r>
            <a:r>
              <a:rPr lang="en-US" altLang="ko-KR" dirty="0"/>
              <a:t>top</a:t>
            </a:r>
            <a:r>
              <a:rPr lang="ko-KR" altLang="en-US" dirty="0"/>
              <a:t>의 값 저장하면</a:t>
            </a:r>
            <a:r>
              <a:rPr lang="en-US" altLang="ko-KR" dirty="0"/>
              <a:t>, </a:t>
            </a:r>
            <a:r>
              <a:rPr lang="ko-KR" altLang="en-US" dirty="0"/>
              <a:t>새로 삽입한 </a:t>
            </a:r>
            <a:r>
              <a:rPr lang="ko-KR" altLang="en-US" dirty="0" err="1"/>
              <a:t>노드가</a:t>
            </a:r>
            <a:r>
              <a:rPr lang="ko-KR" altLang="en-US" dirty="0"/>
              <a:t> 현재 </a:t>
            </a:r>
            <a:r>
              <a:rPr lang="ko-KR" altLang="en-US" dirty="0" err="1"/>
              <a:t>스택의</a:t>
            </a:r>
            <a:r>
              <a:rPr lang="ko-KR" altLang="en-US" dirty="0"/>
              <a:t> 마지막 </a:t>
            </a:r>
            <a:r>
              <a:rPr lang="ko-KR" altLang="en-US" dirty="0" err="1"/>
              <a:t>노드</a:t>
            </a:r>
            <a:r>
              <a:rPr lang="en-US" altLang="ko-KR" dirty="0"/>
              <a:t>(</a:t>
            </a:r>
            <a:r>
              <a:rPr lang="ko-KR" altLang="en-US" dirty="0"/>
              <a:t>현재 </a:t>
            </a:r>
            <a:r>
              <a:rPr lang="en-US" altLang="ko-KR" dirty="0"/>
              <a:t>top</a:t>
            </a:r>
            <a:r>
              <a:rPr lang="ko-KR" altLang="en-US" dirty="0"/>
              <a:t>이 가리키는 </a:t>
            </a:r>
            <a:r>
              <a:rPr lang="ko-KR" altLang="en-US" dirty="0" err="1"/>
              <a:t>노드</a:t>
            </a:r>
            <a:r>
              <a:rPr lang="en-US" altLang="ko-KR" dirty="0"/>
              <a:t>)</a:t>
            </a:r>
            <a:r>
              <a:rPr lang="ko-KR" altLang="en-US" dirty="0"/>
              <a:t>로 연결</a:t>
            </a:r>
            <a:endParaRPr lang="en-US" altLang="ko-KR" dirty="0"/>
          </a:p>
          <a:p>
            <a:pPr lvl="2">
              <a:defRPr/>
            </a:pPr>
            <a:endParaRPr lang="ko-KR" altLang="en-US" dirty="0"/>
          </a:p>
        </p:txBody>
      </p:sp>
      <p:sp>
        <p:nvSpPr>
          <p:cNvPr id="3277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686800" cy="5762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스택의</a:t>
            </a:r>
            <a:r>
              <a:rPr lang="ko-KR" altLang="en-US" dirty="0"/>
              <a:t> 구현</a:t>
            </a:r>
            <a:r>
              <a:rPr lang="en-US" altLang="ko-KR" dirty="0"/>
              <a:t>:</a:t>
            </a:r>
            <a:r>
              <a:rPr lang="ko-KR" altLang="en-US" dirty="0"/>
              <a:t>연결 자료구조를 이용한 </a:t>
            </a:r>
            <a:r>
              <a:rPr lang="ko-KR" altLang="en-US" dirty="0" err="1"/>
              <a:t>스택의</a:t>
            </a:r>
            <a:r>
              <a:rPr lang="ko-KR" altLang="en-US" dirty="0"/>
              <a:t> 구현</a:t>
            </a:r>
            <a:endParaRPr lang="ko-KR" altLang="en-US" sz="2000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39466" y="2564904"/>
            <a:ext cx="3499632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78328" y="4509120"/>
            <a:ext cx="3613909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defRPr/>
            </a:pPr>
            <a:r>
              <a:rPr lang="en-US" altLang="ko-KR" dirty="0"/>
              <a:t>16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포인터 </a:t>
            </a:r>
            <a:r>
              <a:rPr lang="en-US" altLang="ko-KR" dirty="0"/>
              <a:t>temp</a:t>
            </a:r>
            <a:r>
              <a:rPr lang="ko-KR" altLang="en-US" dirty="0"/>
              <a:t>의 값</a:t>
            </a:r>
            <a:r>
              <a:rPr lang="en-US" altLang="ko-KR" dirty="0"/>
              <a:t>(</a:t>
            </a:r>
            <a:r>
              <a:rPr lang="ko-KR" altLang="en-US" dirty="0"/>
              <a:t>삽입 </a:t>
            </a:r>
            <a:r>
              <a:rPr lang="ko-KR" altLang="en-US" dirty="0" err="1"/>
              <a:t>노드의</a:t>
            </a:r>
            <a:r>
              <a:rPr lang="ko-KR" altLang="en-US" dirty="0"/>
              <a:t> 주소</a:t>
            </a:r>
            <a:r>
              <a:rPr lang="en-US" altLang="ko-KR" dirty="0"/>
              <a:t>)</a:t>
            </a:r>
            <a:r>
              <a:rPr lang="ko-KR" altLang="en-US" dirty="0"/>
              <a:t>을 포인터 </a:t>
            </a:r>
            <a:r>
              <a:rPr lang="en-US" altLang="ko-KR" dirty="0"/>
              <a:t>top</a:t>
            </a:r>
            <a:r>
              <a:rPr lang="ko-KR" altLang="en-US" dirty="0"/>
              <a:t>에 설정</a:t>
            </a:r>
            <a:r>
              <a:rPr lang="en-US" altLang="ko-KR" dirty="0"/>
              <a:t>, </a:t>
            </a:r>
            <a:r>
              <a:rPr lang="ko-KR" altLang="en-US" dirty="0"/>
              <a:t>새로 삽입한 </a:t>
            </a:r>
            <a:r>
              <a:rPr lang="ko-KR" altLang="en-US" dirty="0" err="1"/>
              <a:t>노드가</a:t>
            </a:r>
            <a:r>
              <a:rPr lang="ko-KR" altLang="en-US" dirty="0"/>
              <a:t> </a:t>
            </a:r>
            <a:r>
              <a:rPr lang="ko-KR" altLang="en-US" dirty="0" err="1"/>
              <a:t>스택의</a:t>
            </a:r>
            <a:r>
              <a:rPr lang="ko-KR" altLang="en-US" dirty="0"/>
              <a:t> </a:t>
            </a:r>
            <a:r>
              <a:rPr lang="en-US" altLang="ko-KR" dirty="0"/>
              <a:t>top </a:t>
            </a:r>
            <a:r>
              <a:rPr lang="ko-KR" altLang="en-US" dirty="0" err="1"/>
              <a:t>노드가</a:t>
            </a:r>
            <a:r>
              <a:rPr lang="ko-KR" altLang="en-US" dirty="0"/>
              <a:t> 되도록 조정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1">
              <a:defRPr/>
            </a:pPr>
            <a:r>
              <a:rPr lang="en-US" altLang="ko-KR" dirty="0"/>
              <a:t>20~34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연결 </a:t>
            </a:r>
            <a:r>
              <a:rPr lang="ko-KR" altLang="en-US" dirty="0" err="1"/>
              <a:t>스택에서</a:t>
            </a:r>
            <a:r>
              <a:rPr lang="ko-KR" altLang="en-US" dirty="0"/>
              <a:t> 삭제하는 연산을 수행하는 과정</a:t>
            </a:r>
            <a:endParaRPr lang="en-US" altLang="ko-KR" dirty="0"/>
          </a:p>
          <a:p>
            <a:pPr lvl="2">
              <a:defRPr/>
            </a:pPr>
            <a:r>
              <a:rPr lang="en-US" altLang="ko-KR" dirty="0"/>
              <a:t>22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포인터 </a:t>
            </a:r>
            <a:r>
              <a:rPr lang="en-US" altLang="ko-KR" dirty="0"/>
              <a:t>temp</a:t>
            </a:r>
            <a:r>
              <a:rPr lang="ko-KR" altLang="en-US" dirty="0"/>
              <a:t>를 </a:t>
            </a:r>
            <a:r>
              <a:rPr lang="en-US" altLang="ko-KR" dirty="0"/>
              <a:t>top </a:t>
            </a:r>
            <a:r>
              <a:rPr lang="ko-KR" altLang="en-US" dirty="0" err="1"/>
              <a:t>노드에</a:t>
            </a:r>
            <a:r>
              <a:rPr lang="ko-KR" altLang="en-US" dirty="0"/>
              <a:t> 설정하여 삭제할 </a:t>
            </a:r>
            <a:r>
              <a:rPr lang="ko-KR" altLang="en-US" dirty="0" err="1"/>
              <a:t>노드를</a:t>
            </a:r>
            <a:r>
              <a:rPr lang="ko-KR" altLang="en-US" dirty="0"/>
              <a:t> 가리킴</a:t>
            </a:r>
            <a:endParaRPr lang="en-US" altLang="ko-KR" dirty="0"/>
          </a:p>
          <a:p>
            <a:pPr lvl="2">
              <a:defRPr/>
            </a:pPr>
            <a:endParaRPr lang="ko-KR" altLang="en-US" dirty="0"/>
          </a:p>
        </p:txBody>
      </p:sp>
      <p:sp>
        <p:nvSpPr>
          <p:cNvPr id="3277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593459" cy="5762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스택의</a:t>
            </a:r>
            <a:r>
              <a:rPr lang="ko-KR" altLang="en-US" dirty="0"/>
              <a:t> 구현</a:t>
            </a:r>
            <a:r>
              <a:rPr lang="en-US" altLang="ko-KR" dirty="0"/>
              <a:t>:</a:t>
            </a:r>
            <a:r>
              <a:rPr lang="ko-KR" altLang="en-US" dirty="0"/>
              <a:t>연결 자료구조를 이용한 </a:t>
            </a:r>
            <a:r>
              <a:rPr lang="ko-KR" altLang="en-US" dirty="0" err="1"/>
              <a:t>스택의</a:t>
            </a:r>
            <a:r>
              <a:rPr lang="ko-KR" altLang="en-US" dirty="0"/>
              <a:t> 구현</a:t>
            </a:r>
            <a:endParaRPr lang="ko-KR" altLang="en-US" sz="2000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35864" y="1628801"/>
            <a:ext cx="3426130" cy="2073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51152" y="4620985"/>
            <a:ext cx="3377602" cy="2046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1392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defRPr/>
            </a:pPr>
            <a:r>
              <a:rPr lang="en-US" altLang="ko-KR" dirty="0"/>
              <a:t>29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 err="1"/>
              <a:t>스택의</a:t>
            </a:r>
            <a:r>
              <a:rPr lang="ko-KR" altLang="en-US" dirty="0"/>
              <a:t> 마지막 </a:t>
            </a:r>
            <a:r>
              <a:rPr lang="ko-KR" altLang="en-US" dirty="0" err="1"/>
              <a:t>노드의</a:t>
            </a:r>
            <a:r>
              <a:rPr lang="ko-KR" altLang="en-US" dirty="0"/>
              <a:t> 데이터 </a:t>
            </a:r>
            <a:r>
              <a:rPr lang="ko-KR" altLang="en-US" dirty="0" err="1"/>
              <a:t>필드값을</a:t>
            </a:r>
            <a:r>
              <a:rPr lang="ko-KR" altLang="en-US" dirty="0"/>
              <a:t> 변수 </a:t>
            </a:r>
            <a:r>
              <a:rPr lang="en-US" altLang="ko-KR" dirty="0"/>
              <a:t>item</a:t>
            </a:r>
            <a:r>
              <a:rPr lang="ko-KR" altLang="en-US" dirty="0"/>
              <a:t>에 저장</a:t>
            </a:r>
            <a:endParaRPr lang="en-US" altLang="ko-KR" dirty="0"/>
          </a:p>
          <a:p>
            <a:pPr lvl="2">
              <a:defRPr/>
            </a:pPr>
            <a:r>
              <a:rPr lang="en-US" altLang="ko-KR" dirty="0"/>
              <a:t>30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포인터 </a:t>
            </a:r>
            <a:r>
              <a:rPr lang="en-US" altLang="ko-KR" dirty="0"/>
              <a:t>top</a:t>
            </a:r>
            <a:r>
              <a:rPr lang="ko-KR" altLang="en-US" dirty="0"/>
              <a:t>의 위치를 현재 마지막 </a:t>
            </a:r>
            <a:r>
              <a:rPr lang="ko-KR" altLang="en-US" dirty="0" err="1"/>
              <a:t>노드의</a:t>
            </a:r>
            <a:r>
              <a:rPr lang="ko-KR" altLang="en-US" dirty="0"/>
              <a:t> 아래 </a:t>
            </a:r>
            <a:r>
              <a:rPr lang="ko-KR" altLang="en-US" dirty="0" err="1"/>
              <a:t>노드로</a:t>
            </a:r>
            <a:r>
              <a:rPr lang="ko-KR" altLang="en-US" dirty="0"/>
              <a:t> 이동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r>
              <a:rPr lang="en-US" altLang="ko-KR" dirty="0"/>
              <a:t>31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포인터 </a:t>
            </a:r>
            <a:r>
              <a:rPr lang="en-US" altLang="ko-KR" dirty="0"/>
              <a:t>temp</a:t>
            </a:r>
            <a:r>
              <a:rPr lang="ko-KR" altLang="en-US" dirty="0"/>
              <a:t>가 가리키는 </a:t>
            </a:r>
            <a:r>
              <a:rPr lang="ko-KR" altLang="en-US" dirty="0" err="1"/>
              <a:t>노드를</a:t>
            </a:r>
            <a:r>
              <a:rPr lang="ko-KR" altLang="en-US" dirty="0"/>
              <a:t> 메모리 해제</a:t>
            </a:r>
            <a:endParaRPr lang="en-US" altLang="ko-KR" dirty="0"/>
          </a:p>
          <a:p>
            <a:pPr lvl="2">
              <a:defRPr/>
            </a:pPr>
            <a:r>
              <a:rPr lang="en-US" altLang="ko-KR" dirty="0"/>
              <a:t>32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변수 </a:t>
            </a:r>
            <a:r>
              <a:rPr lang="en-US" altLang="ko-KR" dirty="0"/>
              <a:t>item</a:t>
            </a:r>
            <a:r>
              <a:rPr lang="ko-KR" altLang="en-US" dirty="0"/>
              <a:t>의 값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ko-KR" altLang="en-US" dirty="0" err="1"/>
              <a:t>스택의</a:t>
            </a:r>
            <a:r>
              <a:rPr lang="ko-KR" altLang="en-US" dirty="0"/>
              <a:t> </a:t>
            </a:r>
            <a:r>
              <a:rPr lang="en-US" altLang="ko-KR" dirty="0"/>
              <a:t>top</a:t>
            </a:r>
            <a:r>
              <a:rPr lang="ko-KR" altLang="en-US" dirty="0"/>
              <a:t>이었던 </a:t>
            </a:r>
            <a:r>
              <a:rPr lang="ko-KR" altLang="en-US" dirty="0" err="1"/>
              <a:t>노드의</a:t>
            </a:r>
            <a:r>
              <a:rPr lang="ko-KR" altLang="en-US" dirty="0"/>
              <a:t> 데이터를 반환</a:t>
            </a:r>
            <a:endParaRPr lang="en-US" altLang="ko-KR" dirty="0"/>
          </a:p>
          <a:p>
            <a:pPr lvl="2">
              <a:defRPr/>
            </a:pPr>
            <a:r>
              <a:rPr lang="en-US" altLang="ko-KR" dirty="0"/>
              <a:t>51~54</a:t>
            </a:r>
            <a:r>
              <a:rPr lang="ko-KR" altLang="en-US" dirty="0"/>
              <a:t>행 </a:t>
            </a:r>
            <a:r>
              <a:rPr lang="en-US" altLang="ko-KR" dirty="0"/>
              <a:t>:</a:t>
            </a:r>
            <a:r>
              <a:rPr lang="ko-KR" altLang="en-US" dirty="0"/>
              <a:t> 연결 </a:t>
            </a:r>
            <a:r>
              <a:rPr lang="ko-KR" altLang="en-US" dirty="0" err="1"/>
              <a:t>스택에</a:t>
            </a:r>
            <a:r>
              <a:rPr lang="ko-KR" altLang="en-US" dirty="0"/>
              <a:t> </a:t>
            </a:r>
            <a:r>
              <a:rPr lang="ko-KR" altLang="en-US" dirty="0" err="1"/>
              <a:t>노드가</a:t>
            </a:r>
            <a:r>
              <a:rPr lang="ko-KR" altLang="en-US" dirty="0"/>
              <a:t> 있는 동안</a:t>
            </a:r>
            <a:r>
              <a:rPr lang="en-US" altLang="ko-KR" dirty="0"/>
              <a:t>, top </a:t>
            </a:r>
            <a:r>
              <a:rPr lang="ko-KR" altLang="en-US" dirty="0" err="1"/>
              <a:t>노드부터</a:t>
            </a:r>
            <a:r>
              <a:rPr lang="ko-KR" altLang="en-US" dirty="0"/>
              <a:t> 링크 필드를 따라</a:t>
            </a:r>
            <a:endParaRPr lang="en-US" altLang="ko-KR" dirty="0"/>
          </a:p>
          <a:p>
            <a:pPr marL="627062" lvl="2" indent="0">
              <a:buNone/>
              <a:defRPr/>
            </a:pPr>
            <a:r>
              <a:rPr lang="en-US" altLang="ko-KR" dirty="0"/>
              <a:t> </a:t>
            </a:r>
            <a:r>
              <a:rPr lang="ko-KR" altLang="en-US" dirty="0"/>
              <a:t> 아래 </a:t>
            </a:r>
            <a:r>
              <a:rPr lang="ko-KR" altLang="en-US" dirty="0" err="1"/>
              <a:t>노드로</a:t>
            </a:r>
            <a:r>
              <a:rPr lang="ko-KR" altLang="en-US" dirty="0"/>
              <a:t> 이동하면서 데이터 </a:t>
            </a:r>
            <a:r>
              <a:rPr lang="ko-KR" altLang="en-US" dirty="0" err="1"/>
              <a:t>필드값을</a:t>
            </a:r>
            <a:r>
              <a:rPr lang="ko-KR" altLang="en-US" dirty="0"/>
              <a:t> 출력</a:t>
            </a:r>
            <a:r>
              <a:rPr lang="en-US" altLang="ko-KR" dirty="0"/>
              <a:t>. top </a:t>
            </a:r>
            <a:r>
              <a:rPr lang="ko-KR" altLang="en-US" dirty="0" err="1"/>
              <a:t>노드부터</a:t>
            </a:r>
            <a:r>
              <a:rPr lang="ko-KR" altLang="en-US" dirty="0"/>
              <a:t> 출력하므로 </a:t>
            </a:r>
            <a:endParaRPr lang="en-US" altLang="ko-KR" dirty="0"/>
          </a:p>
          <a:p>
            <a:pPr marL="627062" lvl="2" indent="0">
              <a:buNone/>
              <a:defRPr/>
            </a:pPr>
            <a:r>
              <a:rPr lang="en-US" altLang="ko-KR" dirty="0"/>
              <a:t>  </a:t>
            </a:r>
            <a:r>
              <a:rPr lang="ko-KR" altLang="en-US" dirty="0"/>
              <a:t>출력 화면에서 왼쪽이 </a:t>
            </a:r>
            <a:r>
              <a:rPr lang="ko-KR" altLang="en-US" dirty="0" err="1"/>
              <a:t>스택의</a:t>
            </a:r>
            <a:r>
              <a:rPr lang="ko-KR" altLang="en-US" dirty="0"/>
              <a:t> 마지막 원소인 </a:t>
            </a:r>
            <a:r>
              <a:rPr lang="en-US" altLang="ko-KR" dirty="0"/>
              <a:t>top</a:t>
            </a:r>
            <a:r>
              <a:rPr lang="ko-KR" altLang="en-US" dirty="0"/>
              <a:t>이 됨</a:t>
            </a:r>
            <a:endParaRPr lang="en-US" altLang="ko-KR" dirty="0"/>
          </a:p>
        </p:txBody>
      </p:sp>
      <p:sp>
        <p:nvSpPr>
          <p:cNvPr id="3277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521451" cy="5762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스택의</a:t>
            </a:r>
            <a:r>
              <a:rPr lang="ko-KR" altLang="en-US" dirty="0"/>
              <a:t> 구현</a:t>
            </a:r>
            <a:r>
              <a:rPr lang="en-US" altLang="ko-KR" dirty="0"/>
              <a:t>:</a:t>
            </a:r>
            <a:r>
              <a:rPr lang="ko-KR" altLang="en-US" dirty="0"/>
              <a:t>연결 자료구조를 이용한 </a:t>
            </a:r>
            <a:r>
              <a:rPr lang="ko-KR" altLang="en-US" dirty="0" err="1"/>
              <a:t>스택의</a:t>
            </a:r>
            <a:r>
              <a:rPr lang="ko-KR" altLang="en-US" dirty="0"/>
              <a:t> 구현</a:t>
            </a:r>
            <a:endParaRPr lang="ko-KR" altLang="en-US" sz="20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3756" y="1772816"/>
            <a:ext cx="3319922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4794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defRPr/>
            </a:pPr>
            <a:r>
              <a:rPr lang="ko-KR" altLang="en-US" dirty="0"/>
              <a:t>역순 문자열 만들기</a:t>
            </a:r>
          </a:p>
          <a:p>
            <a:pPr lvl="1">
              <a:defRPr/>
            </a:pPr>
            <a:r>
              <a:rPr lang="ko-KR" altLang="en-US" dirty="0" err="1"/>
              <a:t>스택의</a:t>
            </a:r>
            <a:r>
              <a:rPr lang="ko-KR" altLang="en-US" dirty="0"/>
              <a:t> </a:t>
            </a:r>
            <a:r>
              <a:rPr lang="ko-KR" altLang="en-US" dirty="0" err="1"/>
              <a:t>후입선출</a:t>
            </a:r>
            <a:r>
              <a:rPr lang="en-US" altLang="ko-KR" dirty="0"/>
              <a:t>(LIFO) </a:t>
            </a:r>
            <a:r>
              <a:rPr lang="ko-KR" altLang="en-US" dirty="0"/>
              <a:t>성질을 이용</a:t>
            </a:r>
            <a:endParaRPr lang="en-US" altLang="ko-KR" dirty="0"/>
          </a:p>
          <a:p>
            <a:pPr marL="627062" lvl="2" indent="0">
              <a:buNone/>
              <a:defRPr/>
            </a:pPr>
            <a:r>
              <a:rPr lang="en-US" altLang="ko-KR" dirty="0"/>
              <a:t>① </a:t>
            </a:r>
            <a:r>
              <a:rPr lang="ko-KR" altLang="en-US" dirty="0"/>
              <a:t>문자열을 순서대로 </a:t>
            </a:r>
            <a:r>
              <a:rPr lang="ko-KR" altLang="en-US" dirty="0" err="1"/>
              <a:t>스택에</a:t>
            </a:r>
            <a:r>
              <a:rPr lang="ko-KR" altLang="en-US" dirty="0"/>
              <a:t> 삽입</a:t>
            </a:r>
          </a:p>
        </p:txBody>
      </p:sp>
      <p:sp>
        <p:nvSpPr>
          <p:cNvPr id="3277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스택의</a:t>
            </a:r>
            <a:r>
              <a:rPr lang="en-US" altLang="ko-KR" dirty="0"/>
              <a:t> </a:t>
            </a:r>
            <a:r>
              <a:rPr lang="ko-KR" altLang="en-US" dirty="0"/>
              <a:t>응용 </a:t>
            </a:r>
            <a:r>
              <a:rPr lang="en-US" altLang="ko-KR" dirty="0"/>
              <a:t>: </a:t>
            </a:r>
            <a:r>
              <a:rPr lang="ko-KR" altLang="en-US" dirty="0" err="1"/>
              <a:t>스택을</a:t>
            </a:r>
            <a:r>
              <a:rPr lang="ko-KR" altLang="en-US" dirty="0"/>
              <a:t> 이용한 역순 문자열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7584" y="2276872"/>
            <a:ext cx="7814570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6911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  <a:defRPr/>
            </a:pPr>
            <a:r>
              <a:rPr lang="ko-KR" altLang="en-US" dirty="0"/>
              <a:t>② </a:t>
            </a:r>
            <a:r>
              <a:rPr lang="ko-KR" altLang="en-US" dirty="0" err="1"/>
              <a:t>스택에서</a:t>
            </a:r>
            <a:r>
              <a:rPr lang="ko-KR" altLang="en-US" dirty="0"/>
              <a:t> 삭제하여 문자열을 만들기</a:t>
            </a:r>
          </a:p>
          <a:p>
            <a:pPr lvl="2">
              <a:defRPr/>
            </a:pPr>
            <a:endParaRPr lang="ko-KR" altLang="en-US" dirty="0"/>
          </a:p>
        </p:txBody>
      </p:sp>
      <p:sp>
        <p:nvSpPr>
          <p:cNvPr id="337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스택의</a:t>
            </a:r>
            <a:r>
              <a:rPr lang="ko-KR" altLang="en-US" dirty="0"/>
              <a:t> 응용 </a:t>
            </a:r>
            <a:r>
              <a:rPr lang="en-US" altLang="ko-KR" dirty="0"/>
              <a:t>: </a:t>
            </a:r>
            <a:r>
              <a:rPr lang="ko-KR" altLang="en-US" dirty="0" err="1"/>
              <a:t>스택을</a:t>
            </a:r>
            <a:r>
              <a:rPr lang="ko-KR" altLang="en-US" dirty="0"/>
              <a:t> 이용한 역순 문자열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44884" y="1484784"/>
            <a:ext cx="7666772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시스템 </a:t>
            </a:r>
            <a:r>
              <a:rPr lang="ko-KR" altLang="en-US" dirty="0" err="1"/>
              <a:t>스택</a:t>
            </a:r>
            <a:endParaRPr lang="ko-KR" altLang="en-US" dirty="0"/>
          </a:p>
          <a:p>
            <a:pPr lvl="1"/>
            <a:r>
              <a:rPr lang="ko-KR" altLang="en-US" dirty="0"/>
              <a:t>프로그램에서의 호출과 복귀에 따른 수행 순서를 관리</a:t>
            </a:r>
          </a:p>
          <a:p>
            <a:pPr lvl="2"/>
            <a:r>
              <a:rPr lang="ko-KR" altLang="en-US" dirty="0"/>
              <a:t>가장 마지막에 호출된 함수가 가장 먼저 실행을 완료하고 복귀하는 </a:t>
            </a:r>
            <a:r>
              <a:rPr lang="ko-KR" altLang="en-US" dirty="0" err="1"/>
              <a:t>후입선출</a:t>
            </a:r>
            <a:r>
              <a:rPr lang="ko-KR" altLang="en-US" dirty="0"/>
              <a:t> 구조이므로</a:t>
            </a:r>
            <a:r>
              <a:rPr lang="en-US" altLang="ko-KR" dirty="0"/>
              <a:t>, </a:t>
            </a:r>
            <a:r>
              <a:rPr lang="ko-KR" altLang="en-US" dirty="0" err="1"/>
              <a:t>후입선출</a:t>
            </a:r>
            <a:r>
              <a:rPr lang="ko-KR" altLang="en-US" dirty="0"/>
              <a:t> 구조의 </a:t>
            </a:r>
            <a:r>
              <a:rPr lang="ko-KR" altLang="en-US" dirty="0" err="1"/>
              <a:t>스택을</a:t>
            </a:r>
            <a:r>
              <a:rPr lang="ko-KR" altLang="en-US" dirty="0"/>
              <a:t> 이용하여 수행순서 관리</a:t>
            </a:r>
          </a:p>
          <a:p>
            <a:pPr lvl="2"/>
            <a:r>
              <a:rPr lang="ko-KR" altLang="en-US" dirty="0"/>
              <a:t>함수 호출이 발생하면 호출한 함수 수행에 필요한 지역변수</a:t>
            </a:r>
            <a:r>
              <a:rPr lang="en-US" altLang="ko-KR" dirty="0"/>
              <a:t>, </a:t>
            </a:r>
            <a:r>
              <a:rPr lang="ko-KR" altLang="en-US" dirty="0"/>
              <a:t>매개변수 및 수행 후 복귀할 주소 등의 정보를 </a:t>
            </a:r>
            <a:r>
              <a:rPr lang="ko-KR" altLang="en-US" dirty="0" err="1"/>
              <a:t>스택</a:t>
            </a:r>
            <a:r>
              <a:rPr lang="ko-KR" altLang="en-US" dirty="0"/>
              <a:t> 프레임</a:t>
            </a:r>
            <a:r>
              <a:rPr lang="en-US" altLang="ko-KR" dirty="0"/>
              <a:t>(stack frame)</a:t>
            </a:r>
            <a:r>
              <a:rPr lang="ko-KR" altLang="en-US" dirty="0"/>
              <a:t>에 저장하여 시스템 </a:t>
            </a:r>
            <a:r>
              <a:rPr lang="ko-KR" altLang="en-US" dirty="0" err="1"/>
              <a:t>스택에</a:t>
            </a:r>
            <a:r>
              <a:rPr lang="ko-KR" altLang="en-US" dirty="0"/>
              <a:t> 삽입 </a:t>
            </a:r>
          </a:p>
          <a:p>
            <a:pPr lvl="2"/>
            <a:r>
              <a:rPr lang="ko-KR" altLang="en-US" dirty="0"/>
              <a:t>함수의 실행이 끝나면 시스템 </a:t>
            </a:r>
            <a:r>
              <a:rPr lang="ko-KR" altLang="en-US" dirty="0" err="1"/>
              <a:t>스택의</a:t>
            </a:r>
            <a:r>
              <a:rPr lang="ko-KR" altLang="en-US" dirty="0"/>
              <a:t> </a:t>
            </a:r>
            <a:r>
              <a:rPr lang="en-US" altLang="ko-KR" dirty="0"/>
              <a:t>top </a:t>
            </a:r>
            <a:r>
              <a:rPr lang="ko-KR" altLang="en-US" dirty="0"/>
              <a:t>원소</a:t>
            </a:r>
            <a:r>
              <a:rPr lang="en-US" altLang="ko-KR" dirty="0"/>
              <a:t>(</a:t>
            </a:r>
            <a:r>
              <a:rPr lang="ko-KR" altLang="en-US" dirty="0" err="1"/>
              <a:t>스택</a:t>
            </a:r>
            <a:r>
              <a:rPr lang="ko-KR" altLang="en-US" dirty="0"/>
              <a:t> 프레임</a:t>
            </a:r>
            <a:r>
              <a:rPr lang="en-US" altLang="ko-KR" dirty="0"/>
              <a:t>)</a:t>
            </a:r>
            <a:r>
              <a:rPr lang="ko-KR" altLang="en-US" dirty="0"/>
              <a:t>를 삭제</a:t>
            </a:r>
            <a:r>
              <a:rPr lang="en-US" altLang="ko-KR" dirty="0"/>
              <a:t>(pop)</a:t>
            </a:r>
            <a:r>
              <a:rPr lang="ko-KR" altLang="en-US" dirty="0"/>
              <a:t>하면서 프레임에 저장되어있던 복귀주소를 확인하고 복귀</a:t>
            </a:r>
          </a:p>
          <a:p>
            <a:pPr lvl="2"/>
            <a:r>
              <a:rPr lang="ko-KR" altLang="en-US" dirty="0"/>
              <a:t>함수 호출과 복귀에 따라 이 과정을 반복하여 전체 프로그램 수행이 종료되면 시스템 </a:t>
            </a:r>
            <a:r>
              <a:rPr lang="ko-KR" altLang="en-US" dirty="0" err="1"/>
              <a:t>스택은</a:t>
            </a:r>
            <a:r>
              <a:rPr lang="ko-KR" altLang="en-US" dirty="0"/>
              <a:t> </a:t>
            </a:r>
            <a:r>
              <a:rPr lang="ko-KR" altLang="en-US" dirty="0" err="1"/>
              <a:t>공백스택이</a:t>
            </a:r>
            <a:r>
              <a:rPr lang="ko-KR" altLang="en-US" dirty="0"/>
              <a:t> 됨</a:t>
            </a:r>
          </a:p>
        </p:txBody>
      </p:sp>
      <p:sp>
        <p:nvSpPr>
          <p:cNvPr id="3481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스택의</a:t>
            </a:r>
            <a:r>
              <a:rPr lang="en-US" altLang="ko-KR" dirty="0"/>
              <a:t> </a:t>
            </a:r>
            <a:r>
              <a:rPr lang="ko-KR" altLang="en-US" dirty="0"/>
              <a:t>응용 </a:t>
            </a:r>
            <a:r>
              <a:rPr lang="en-US" altLang="ko-KR" dirty="0"/>
              <a:t>: </a:t>
            </a:r>
            <a:r>
              <a:rPr lang="ko-KR" altLang="en-US" dirty="0"/>
              <a:t>시스템 </a:t>
            </a:r>
            <a:r>
              <a:rPr lang="ko-KR" altLang="en-US" dirty="0" err="1"/>
              <a:t>스택</a:t>
            </a:r>
            <a:endParaRPr lang="ko-KR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함수 호출과 복귀에 따른 전체 프로그램의 수행 순서</a:t>
            </a:r>
          </a:p>
          <a:p>
            <a:pPr lvl="1"/>
            <a:endParaRPr lang="ko-KR" altLang="en-US" dirty="0"/>
          </a:p>
        </p:txBody>
      </p:sp>
      <p:sp>
        <p:nvSpPr>
          <p:cNvPr id="358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스택의</a:t>
            </a:r>
            <a:r>
              <a:rPr lang="ko-KR" altLang="en-US" dirty="0"/>
              <a:t> 응용 </a:t>
            </a:r>
            <a:r>
              <a:rPr lang="en-US" altLang="ko-KR" dirty="0"/>
              <a:t>: </a:t>
            </a:r>
            <a:r>
              <a:rPr lang="ko-KR" altLang="en-US" dirty="0"/>
              <a:t>시스템 </a:t>
            </a:r>
            <a:r>
              <a:rPr lang="ko-KR" altLang="en-US" dirty="0" err="1"/>
              <a:t>스택</a:t>
            </a:r>
            <a:endParaRPr lang="ko-KR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58829" y="1606593"/>
            <a:ext cx="8282064" cy="289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807896" cy="5715000"/>
          </a:xfrm>
        </p:spPr>
        <p:txBody>
          <a:bodyPr/>
          <a:lstStyle/>
          <a:p>
            <a:pPr marL="1158875" lvl="2" indent="-244475">
              <a:lnSpc>
                <a:spcPct val="110000"/>
              </a:lnSpc>
              <a:buNone/>
              <a:defRPr/>
            </a:pPr>
            <a:r>
              <a:rPr lang="ko-KR" altLang="en-US" dirty="0">
                <a:solidFill>
                  <a:srgbClr val="FF0000"/>
                </a:solidFill>
              </a:rPr>
              <a:t>➊</a:t>
            </a:r>
            <a:r>
              <a:rPr lang="ko-KR" altLang="en-US" dirty="0"/>
              <a:t>  </a:t>
            </a:r>
            <a:r>
              <a:rPr lang="en-US" altLang="ko-KR" dirty="0"/>
              <a:t>main( )</a:t>
            </a:r>
            <a:r>
              <a:rPr lang="ko-KR" altLang="en-US" dirty="0"/>
              <a:t>함수 실행 시작 </a:t>
            </a:r>
            <a:r>
              <a:rPr lang="en-US" altLang="ko-KR" dirty="0"/>
              <a:t>: </a:t>
            </a:r>
            <a:r>
              <a:rPr lang="ko-KR" altLang="en-US" dirty="0"/>
              <a:t>시작하면 </a:t>
            </a:r>
            <a:r>
              <a:rPr lang="en-US" altLang="ko-KR" dirty="0"/>
              <a:t>main( )</a:t>
            </a:r>
            <a:r>
              <a:rPr lang="ko-KR" altLang="en-US" dirty="0"/>
              <a:t>함수가 호출되어 실행</a:t>
            </a:r>
            <a:r>
              <a:rPr lang="en-US" altLang="ko-KR" dirty="0"/>
              <a:t>, main( ) </a:t>
            </a:r>
            <a:r>
              <a:rPr lang="ko-KR" altLang="en-US" dirty="0"/>
              <a:t>함수 시작과 관련된 정보를 </a:t>
            </a:r>
            <a:r>
              <a:rPr lang="ko-KR" altLang="en-US" dirty="0" err="1"/>
              <a:t>스택</a:t>
            </a:r>
            <a:r>
              <a:rPr lang="ko-KR" altLang="en-US" dirty="0"/>
              <a:t> 프레임에 저장</a:t>
            </a:r>
            <a:r>
              <a:rPr lang="en-US" altLang="ko-KR" dirty="0"/>
              <a:t>, </a:t>
            </a:r>
            <a:r>
              <a:rPr lang="ko-KR" altLang="en-US" dirty="0"/>
              <a:t>시스템 </a:t>
            </a:r>
            <a:r>
              <a:rPr lang="ko-KR" altLang="en-US" dirty="0" err="1"/>
              <a:t>스택에</a:t>
            </a:r>
            <a:r>
              <a:rPr lang="ko-KR" altLang="en-US" dirty="0"/>
              <a:t> 삽입</a:t>
            </a:r>
            <a:endParaRPr lang="en-US" altLang="ko-KR" dirty="0"/>
          </a:p>
          <a:p>
            <a:pPr marL="1158875" lvl="2" indent="-244475">
              <a:lnSpc>
                <a:spcPct val="110000"/>
              </a:lnSpc>
              <a:buNone/>
              <a:defRPr/>
            </a:pPr>
            <a:endParaRPr lang="en-US" altLang="ko-KR" dirty="0"/>
          </a:p>
          <a:p>
            <a:pPr marL="1714500" lvl="3" indent="-342900">
              <a:lnSpc>
                <a:spcPct val="110000"/>
              </a:lnSpc>
              <a:buFontTx/>
              <a:buAutoNum type="circleNumDbPlain"/>
              <a:defRPr/>
            </a:pPr>
            <a:endParaRPr lang="en-US" altLang="ko-KR" dirty="0"/>
          </a:p>
          <a:p>
            <a:pPr marL="1257300" lvl="2" indent="-342900">
              <a:lnSpc>
                <a:spcPct val="110000"/>
              </a:lnSpc>
              <a:buFontTx/>
              <a:buAutoNum type="circleNumDbPlain"/>
              <a:defRPr/>
            </a:pPr>
            <a:endParaRPr lang="ko-KR" altLang="en-US" dirty="0"/>
          </a:p>
          <a:p>
            <a:pPr marL="1158875" lvl="2" indent="-244475">
              <a:lnSpc>
                <a:spcPct val="110000"/>
              </a:lnSpc>
              <a:buFontTx/>
              <a:buNone/>
              <a:defRPr/>
            </a:pPr>
            <a:endParaRPr lang="en-US" altLang="ko-KR" dirty="0"/>
          </a:p>
          <a:p>
            <a:pPr marL="1158875" lvl="2" indent="-244475">
              <a:lnSpc>
                <a:spcPct val="110000"/>
              </a:lnSpc>
              <a:buNone/>
              <a:defRPr/>
            </a:pPr>
            <a:endParaRPr lang="en-US" altLang="ko-KR" dirty="0"/>
          </a:p>
          <a:p>
            <a:pPr marL="1158875" lvl="2" indent="-244475">
              <a:lnSpc>
                <a:spcPct val="110000"/>
              </a:lnSpc>
              <a:buNone/>
              <a:defRPr/>
            </a:pPr>
            <a:r>
              <a:rPr lang="ko-KR" altLang="en-US" dirty="0">
                <a:solidFill>
                  <a:srgbClr val="FF0000"/>
                </a:solidFill>
              </a:rPr>
              <a:t>➋</a:t>
            </a:r>
            <a:r>
              <a:rPr lang="ko-KR" altLang="en-US" dirty="0"/>
              <a:t> </a:t>
            </a:r>
            <a:r>
              <a:rPr lang="en-US" altLang="ko-KR" dirty="0"/>
              <a:t>F_1( ) </a:t>
            </a:r>
            <a:r>
              <a:rPr lang="ko-KR" altLang="en-US" dirty="0"/>
              <a:t>함수 호출 </a:t>
            </a:r>
            <a:r>
              <a:rPr lang="en-US" altLang="ko-KR" dirty="0"/>
              <a:t>: main() </a:t>
            </a:r>
            <a:r>
              <a:rPr lang="ko-KR" altLang="en-US" dirty="0"/>
              <a:t>함수 실행 중 </a:t>
            </a:r>
            <a:r>
              <a:rPr lang="en-US" altLang="ko-KR" dirty="0"/>
              <a:t>F_1() </a:t>
            </a:r>
            <a:r>
              <a:rPr lang="ko-KR" altLang="en-US" dirty="0"/>
              <a:t>함수 호출을 만나면 함수 호출과 복귀에 필요한 정보를 </a:t>
            </a:r>
            <a:r>
              <a:rPr lang="ko-KR" altLang="en-US" dirty="0" err="1"/>
              <a:t>스택</a:t>
            </a:r>
            <a:r>
              <a:rPr lang="ko-KR" altLang="en-US" dirty="0"/>
              <a:t> 프레임에 저장</a:t>
            </a:r>
            <a:r>
              <a:rPr lang="en-US" altLang="ko-KR" dirty="0"/>
              <a:t>,</a:t>
            </a:r>
            <a:r>
              <a:rPr lang="ko-KR" altLang="en-US" dirty="0"/>
              <a:t> 시스템 </a:t>
            </a:r>
            <a:r>
              <a:rPr lang="ko-KR" altLang="en-US" dirty="0" err="1"/>
              <a:t>스택에</a:t>
            </a:r>
            <a:r>
              <a:rPr lang="ko-KR" altLang="en-US" dirty="0"/>
              <a:t> 삽입</a:t>
            </a:r>
            <a:r>
              <a:rPr lang="en-US" altLang="ko-KR" dirty="0"/>
              <a:t>, </a:t>
            </a:r>
            <a:r>
              <a:rPr lang="ko-KR" altLang="en-US" dirty="0"/>
              <a:t>호출된 함수인 </a:t>
            </a:r>
            <a:r>
              <a:rPr lang="en-US" altLang="ko-KR" dirty="0"/>
              <a:t>F_1() </a:t>
            </a:r>
            <a:r>
              <a:rPr lang="ko-KR" altLang="en-US" dirty="0"/>
              <a:t>함수로 이동</a:t>
            </a:r>
            <a:r>
              <a:rPr lang="en-US" altLang="ko-KR" dirty="0"/>
              <a:t>. </a:t>
            </a:r>
            <a:r>
              <a:rPr lang="ko-KR" altLang="en-US" dirty="0"/>
              <a:t>이때 </a:t>
            </a:r>
            <a:r>
              <a:rPr lang="ko-KR" altLang="en-US" dirty="0" err="1"/>
              <a:t>스택</a:t>
            </a:r>
            <a:r>
              <a:rPr lang="ko-KR" altLang="en-US" dirty="0"/>
              <a:t> 프레임에는 호출된 함수의 수행이 끝나고 </a:t>
            </a:r>
            <a:r>
              <a:rPr lang="en-US" altLang="ko-KR" dirty="0"/>
              <a:t>main() </a:t>
            </a:r>
            <a:r>
              <a:rPr lang="ko-KR" altLang="en-US" dirty="0"/>
              <a:t>함수로 복귀할 주소 </a:t>
            </a:r>
            <a:r>
              <a:rPr lang="en-US" altLang="ko-KR" dirty="0"/>
              <a:t>a</a:t>
            </a:r>
            <a:r>
              <a:rPr lang="ko-KR" altLang="en-US" dirty="0"/>
              <a:t>를 저장 </a:t>
            </a:r>
          </a:p>
          <a:p>
            <a:pPr lvl="2">
              <a:defRPr/>
            </a:pPr>
            <a:endParaRPr lang="ko-KR" altLang="en-US" dirty="0"/>
          </a:p>
        </p:txBody>
      </p:sp>
      <p:sp>
        <p:nvSpPr>
          <p:cNvPr id="368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스택의</a:t>
            </a:r>
            <a:r>
              <a:rPr lang="ko-KR" altLang="en-US" dirty="0"/>
              <a:t> 응용 </a:t>
            </a:r>
            <a:r>
              <a:rPr lang="en-US" altLang="ko-KR" dirty="0"/>
              <a:t>: </a:t>
            </a:r>
            <a:r>
              <a:rPr lang="ko-KR" altLang="en-US" dirty="0"/>
              <a:t>시스템 </a:t>
            </a:r>
            <a:r>
              <a:rPr lang="ko-KR" altLang="en-US" dirty="0" err="1"/>
              <a:t>스택</a:t>
            </a:r>
            <a:endParaRPr lang="ko-KR" alt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18562" y="1772816"/>
            <a:ext cx="6939651" cy="1579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25298" y="4921695"/>
            <a:ext cx="6932915" cy="1564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914400" lvl="2" indent="0">
              <a:lnSpc>
                <a:spcPct val="110000"/>
              </a:lnSpc>
              <a:buFontTx/>
              <a:buNone/>
              <a:defRPr/>
            </a:pPr>
            <a:r>
              <a:rPr lang="ko-KR" altLang="en-US" dirty="0">
                <a:solidFill>
                  <a:srgbClr val="FF0000"/>
                </a:solidFill>
              </a:rPr>
              <a:t>➌</a:t>
            </a:r>
            <a:r>
              <a:rPr lang="ko-KR" altLang="en-US" dirty="0"/>
              <a:t> 호출된 함수 </a:t>
            </a:r>
            <a:r>
              <a:rPr lang="en-US" altLang="ko-KR" dirty="0"/>
              <a:t>F_1() </a:t>
            </a:r>
            <a:r>
              <a:rPr lang="ko-KR" altLang="en-US" dirty="0"/>
              <a:t>함수 실행</a:t>
            </a:r>
          </a:p>
          <a:p>
            <a:pPr marL="1262063" lvl="2" indent="-347663">
              <a:lnSpc>
                <a:spcPct val="110000"/>
              </a:lnSpc>
              <a:buNone/>
              <a:defRPr/>
            </a:pPr>
            <a:r>
              <a:rPr lang="ko-KR" altLang="en-US" dirty="0">
                <a:solidFill>
                  <a:srgbClr val="FF0000"/>
                </a:solidFill>
              </a:rPr>
              <a:t>➍</a:t>
            </a:r>
            <a:r>
              <a:rPr lang="ko-KR" altLang="en-US" dirty="0"/>
              <a:t> </a:t>
            </a:r>
            <a:r>
              <a:rPr lang="en-US" altLang="ko-KR" dirty="0"/>
              <a:t>F_2( ) </a:t>
            </a:r>
            <a:r>
              <a:rPr lang="ko-KR" altLang="en-US" dirty="0"/>
              <a:t>함수 호출 </a:t>
            </a:r>
            <a:r>
              <a:rPr lang="en-US" altLang="ko-KR" dirty="0"/>
              <a:t>: F_1() </a:t>
            </a:r>
            <a:r>
              <a:rPr lang="ko-KR" altLang="en-US" dirty="0"/>
              <a:t>함수 실행 중에 </a:t>
            </a:r>
            <a:r>
              <a:rPr lang="en-US" altLang="ko-KR" dirty="0"/>
              <a:t>F_2() </a:t>
            </a:r>
            <a:r>
              <a:rPr lang="ko-KR" altLang="en-US" dirty="0"/>
              <a:t>함수 호출을 만나면 다시 함수 호출과 복귀에 필요한 정보를 </a:t>
            </a:r>
            <a:r>
              <a:rPr lang="ko-KR" altLang="en-US" dirty="0" err="1"/>
              <a:t>스택</a:t>
            </a:r>
            <a:r>
              <a:rPr lang="ko-KR" altLang="en-US" dirty="0"/>
              <a:t> 프레임에 저장하여 시스템 </a:t>
            </a:r>
            <a:r>
              <a:rPr lang="ko-KR" altLang="en-US" dirty="0" err="1"/>
              <a:t>스택에</a:t>
            </a:r>
            <a:r>
              <a:rPr lang="ko-KR" altLang="en-US" dirty="0"/>
              <a:t> 삽입하고</a:t>
            </a:r>
            <a:r>
              <a:rPr lang="en-US" altLang="ko-KR" dirty="0"/>
              <a:t>, </a:t>
            </a:r>
            <a:r>
              <a:rPr lang="ko-KR" altLang="en-US" dirty="0"/>
              <a:t>호출된 함수인 </a:t>
            </a:r>
            <a:r>
              <a:rPr lang="en-US" altLang="ko-KR" dirty="0"/>
              <a:t>F_2() </a:t>
            </a:r>
            <a:r>
              <a:rPr lang="ko-KR" altLang="en-US" dirty="0"/>
              <a:t>함수를 실행</a:t>
            </a:r>
            <a:r>
              <a:rPr lang="en-US" altLang="ko-KR" dirty="0"/>
              <a:t>. </a:t>
            </a:r>
            <a:r>
              <a:rPr lang="ko-KR" altLang="en-US" dirty="0" err="1"/>
              <a:t>스택</a:t>
            </a:r>
            <a:r>
              <a:rPr lang="ko-KR" altLang="en-US" dirty="0"/>
              <a:t> 프레임에는 </a:t>
            </a:r>
            <a:r>
              <a:rPr lang="en-US" altLang="ko-KR" dirty="0"/>
              <a:t>F_1() </a:t>
            </a:r>
            <a:r>
              <a:rPr lang="ko-KR" altLang="en-US" dirty="0"/>
              <a:t>함수로 복귀할 주소 </a:t>
            </a:r>
            <a:r>
              <a:rPr lang="en-US" altLang="ko-KR" dirty="0"/>
              <a:t>b</a:t>
            </a:r>
            <a:r>
              <a:rPr lang="ko-KR" altLang="en-US" dirty="0"/>
              <a:t>를 저장</a:t>
            </a:r>
          </a:p>
          <a:p>
            <a:pPr marL="914400" lvl="2" indent="0">
              <a:lnSpc>
                <a:spcPct val="110000"/>
              </a:lnSpc>
              <a:buFontTx/>
              <a:buNone/>
              <a:defRPr/>
            </a:pPr>
            <a:endParaRPr lang="en-US" altLang="ko-KR" dirty="0"/>
          </a:p>
          <a:p>
            <a:pPr marL="914400" lvl="2" indent="0">
              <a:lnSpc>
                <a:spcPct val="110000"/>
              </a:lnSpc>
              <a:buFontTx/>
              <a:buNone/>
              <a:defRPr/>
            </a:pPr>
            <a:endParaRPr lang="en-US" altLang="ko-KR" dirty="0"/>
          </a:p>
          <a:p>
            <a:pPr marL="914400" lvl="2" indent="0">
              <a:lnSpc>
                <a:spcPct val="110000"/>
              </a:lnSpc>
              <a:buFontTx/>
              <a:buNone/>
              <a:defRPr/>
            </a:pPr>
            <a:endParaRPr lang="en-US" altLang="ko-KR" dirty="0"/>
          </a:p>
          <a:p>
            <a:pPr marL="914400" lvl="2" indent="0">
              <a:lnSpc>
                <a:spcPct val="110000"/>
              </a:lnSpc>
              <a:buFontTx/>
              <a:buNone/>
              <a:defRPr/>
            </a:pPr>
            <a:endParaRPr lang="en-US" altLang="ko-KR" dirty="0"/>
          </a:p>
          <a:p>
            <a:pPr marL="914400" lvl="2" indent="0">
              <a:lnSpc>
                <a:spcPct val="110000"/>
              </a:lnSpc>
              <a:buFontTx/>
              <a:buNone/>
              <a:defRPr/>
            </a:pPr>
            <a:endParaRPr lang="en-US" altLang="ko-KR" dirty="0"/>
          </a:p>
          <a:p>
            <a:pPr marL="914400" lvl="2" indent="0">
              <a:lnSpc>
                <a:spcPct val="110000"/>
              </a:lnSpc>
              <a:buFontTx/>
              <a:buNone/>
              <a:defRPr/>
            </a:pPr>
            <a:endParaRPr lang="en-US" altLang="ko-KR" dirty="0"/>
          </a:p>
          <a:p>
            <a:pPr marL="914400" lvl="2" indent="0">
              <a:lnSpc>
                <a:spcPct val="110000"/>
              </a:lnSpc>
              <a:buFontTx/>
              <a:buNone/>
              <a:defRPr/>
            </a:pPr>
            <a:endParaRPr lang="en-US" altLang="ko-KR" dirty="0"/>
          </a:p>
          <a:p>
            <a:pPr marL="914400" lvl="2" indent="0">
              <a:lnSpc>
                <a:spcPct val="110000"/>
              </a:lnSpc>
              <a:buFontTx/>
              <a:buNone/>
              <a:defRPr/>
            </a:pPr>
            <a:r>
              <a:rPr lang="ko-KR" altLang="en-US" dirty="0">
                <a:solidFill>
                  <a:srgbClr val="FF0000"/>
                </a:solidFill>
              </a:rPr>
              <a:t>➎</a:t>
            </a:r>
            <a:r>
              <a:rPr lang="ko-KR" altLang="en-US" dirty="0"/>
              <a:t> 호출된 함수 </a:t>
            </a:r>
            <a:r>
              <a:rPr lang="en-US" altLang="ko-KR" dirty="0"/>
              <a:t>F_2() </a:t>
            </a:r>
            <a:r>
              <a:rPr lang="ko-KR" altLang="en-US" dirty="0"/>
              <a:t>함수 실행</a:t>
            </a:r>
          </a:p>
          <a:p>
            <a:pPr lvl="2">
              <a:defRPr/>
            </a:pPr>
            <a:endParaRPr lang="ko-KR" altLang="en-US" dirty="0"/>
          </a:p>
        </p:txBody>
      </p:sp>
      <p:sp>
        <p:nvSpPr>
          <p:cNvPr id="378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스택의</a:t>
            </a:r>
            <a:r>
              <a:rPr lang="ko-KR" altLang="en-US" dirty="0"/>
              <a:t> 응용 </a:t>
            </a:r>
            <a:r>
              <a:rPr lang="en-US" altLang="ko-KR" dirty="0"/>
              <a:t>: </a:t>
            </a:r>
            <a:r>
              <a:rPr lang="ko-KR" altLang="en-US" dirty="0"/>
              <a:t>시스템 </a:t>
            </a:r>
            <a:r>
              <a:rPr lang="ko-KR" altLang="en-US" dirty="0" err="1"/>
              <a:t>스택</a:t>
            </a:r>
            <a:endParaRPr lang="ko-KR" alt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31640" y="2852936"/>
            <a:ext cx="7488832" cy="2209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1262063" lvl="2" indent="-347663">
              <a:lnSpc>
                <a:spcPct val="110000"/>
              </a:lnSpc>
              <a:buNone/>
              <a:defRPr/>
            </a:pPr>
            <a:r>
              <a:rPr lang="ko-KR" altLang="en-US" dirty="0">
                <a:solidFill>
                  <a:srgbClr val="FF0000"/>
                </a:solidFill>
              </a:rPr>
              <a:t>❻</a:t>
            </a:r>
            <a:r>
              <a:rPr lang="ko-KR" altLang="en-US" dirty="0"/>
              <a:t> </a:t>
            </a:r>
            <a:r>
              <a:rPr lang="en-US" altLang="ko-KR" dirty="0"/>
              <a:t>F_2( ) </a:t>
            </a:r>
            <a:r>
              <a:rPr lang="ko-KR" altLang="en-US" dirty="0"/>
              <a:t>함수 실행 종료</a:t>
            </a:r>
            <a:r>
              <a:rPr lang="en-US" altLang="ko-KR" dirty="0"/>
              <a:t>, F_1( ) </a:t>
            </a:r>
            <a:r>
              <a:rPr lang="ko-KR" altLang="en-US" dirty="0"/>
              <a:t>함수로 복귀 </a:t>
            </a:r>
            <a:r>
              <a:rPr lang="en-US" altLang="ko-KR" dirty="0"/>
              <a:t>: F_2( ) </a:t>
            </a:r>
            <a:r>
              <a:rPr lang="ko-KR" altLang="en-US" dirty="0"/>
              <a:t>함수 실행이 끝나면 </a:t>
            </a:r>
            <a:r>
              <a:rPr lang="en-US" altLang="ko-KR" dirty="0"/>
              <a:t>F_2( ) </a:t>
            </a:r>
            <a:r>
              <a:rPr lang="ko-KR" altLang="en-US" dirty="0"/>
              <a:t>함수를 호출했던 이전 위치로 복귀하여 이전 함수 </a:t>
            </a:r>
            <a:r>
              <a:rPr lang="en-US" altLang="ko-KR" dirty="0"/>
              <a:t>F_1( )</a:t>
            </a:r>
            <a:r>
              <a:rPr lang="ko-KR" altLang="en-US" dirty="0"/>
              <a:t>의 작업을 계속해야 함</a:t>
            </a:r>
            <a:r>
              <a:rPr lang="en-US" altLang="ko-KR" dirty="0"/>
              <a:t>. </a:t>
            </a:r>
            <a:r>
              <a:rPr lang="ko-KR" altLang="en-US" dirty="0"/>
              <a:t>시스템 </a:t>
            </a:r>
            <a:r>
              <a:rPr lang="ko-KR" altLang="en-US" dirty="0" err="1"/>
              <a:t>스택의</a:t>
            </a:r>
            <a:r>
              <a:rPr lang="ko-KR" altLang="en-US" dirty="0"/>
              <a:t> </a:t>
            </a:r>
            <a:r>
              <a:rPr lang="en-US" altLang="ko-KR" dirty="0"/>
              <a:t>top</a:t>
            </a:r>
            <a:r>
              <a:rPr lang="ko-KR" altLang="en-US" dirty="0"/>
              <a:t>에 있는 </a:t>
            </a:r>
            <a:r>
              <a:rPr lang="ko-KR" altLang="en-US" dirty="0" err="1"/>
              <a:t>스택</a:t>
            </a:r>
            <a:r>
              <a:rPr lang="ko-KR" altLang="en-US" dirty="0"/>
              <a:t> 프레임을 </a:t>
            </a:r>
            <a:r>
              <a:rPr lang="en-US" altLang="ko-KR" dirty="0"/>
              <a:t>pop</a:t>
            </a:r>
            <a:r>
              <a:rPr lang="ko-KR" altLang="en-US" dirty="0"/>
              <a:t>하여 정보를 확인하고 복귀 및 작업 전환 실행함</a:t>
            </a:r>
            <a:endParaRPr lang="en-US" altLang="ko-KR" dirty="0"/>
          </a:p>
          <a:p>
            <a:pPr marL="1262063" lvl="2" indent="-347663">
              <a:lnSpc>
                <a:spcPct val="110000"/>
              </a:lnSpc>
              <a:buNone/>
              <a:defRPr/>
            </a:pPr>
            <a:endParaRPr lang="en-US" altLang="ko-KR" dirty="0"/>
          </a:p>
          <a:p>
            <a:pPr marL="1262063" lvl="2" indent="-347663">
              <a:lnSpc>
                <a:spcPct val="110000"/>
              </a:lnSpc>
              <a:buNone/>
              <a:defRPr/>
            </a:pPr>
            <a:endParaRPr lang="en-US" altLang="ko-KR" dirty="0"/>
          </a:p>
          <a:p>
            <a:pPr marL="1262063" lvl="2" indent="-347663">
              <a:lnSpc>
                <a:spcPct val="110000"/>
              </a:lnSpc>
              <a:buNone/>
              <a:defRPr/>
            </a:pPr>
            <a:endParaRPr lang="en-US" altLang="ko-KR" dirty="0"/>
          </a:p>
          <a:p>
            <a:pPr marL="1262063" lvl="2" indent="-347663">
              <a:lnSpc>
                <a:spcPct val="110000"/>
              </a:lnSpc>
              <a:buNone/>
              <a:defRPr/>
            </a:pPr>
            <a:endParaRPr lang="en-US" altLang="ko-KR" dirty="0"/>
          </a:p>
          <a:p>
            <a:pPr marL="1262063" lvl="2" indent="-347663">
              <a:lnSpc>
                <a:spcPct val="110000"/>
              </a:lnSpc>
              <a:buNone/>
              <a:defRPr/>
            </a:pPr>
            <a:endParaRPr lang="en-US" altLang="ko-KR" dirty="0"/>
          </a:p>
          <a:p>
            <a:pPr marL="1262063" lvl="2" indent="-347663">
              <a:lnSpc>
                <a:spcPct val="110000"/>
              </a:lnSpc>
              <a:buNone/>
              <a:defRPr/>
            </a:pPr>
            <a:endParaRPr lang="en-US" altLang="ko-KR" dirty="0"/>
          </a:p>
          <a:p>
            <a:pPr marL="1262063" lvl="2" indent="-347663">
              <a:lnSpc>
                <a:spcPct val="110000"/>
              </a:lnSpc>
              <a:buNone/>
              <a:defRPr/>
            </a:pPr>
            <a:endParaRPr lang="en-US" altLang="ko-KR" dirty="0"/>
          </a:p>
          <a:p>
            <a:pPr marL="1262063" lvl="2" indent="-347663">
              <a:lnSpc>
                <a:spcPct val="110000"/>
              </a:lnSpc>
              <a:buNone/>
              <a:defRPr/>
            </a:pPr>
            <a:endParaRPr lang="en-US" altLang="ko-KR" dirty="0"/>
          </a:p>
          <a:p>
            <a:pPr marL="1262063" lvl="2" indent="-347663">
              <a:lnSpc>
                <a:spcPct val="110000"/>
              </a:lnSpc>
              <a:buNone/>
              <a:defRPr/>
            </a:pPr>
            <a:endParaRPr lang="en-US" altLang="ko-KR" dirty="0"/>
          </a:p>
          <a:p>
            <a:pPr marL="1262063" lvl="2" indent="-347663">
              <a:lnSpc>
                <a:spcPct val="110000"/>
              </a:lnSpc>
              <a:buNone/>
              <a:defRPr/>
            </a:pPr>
            <a:r>
              <a:rPr lang="en-US" altLang="ko-KR" dirty="0">
                <a:solidFill>
                  <a:srgbClr val="FF0000"/>
                </a:solidFill>
              </a:rPr>
              <a:t>❼</a:t>
            </a:r>
            <a:r>
              <a:rPr lang="en-US" altLang="ko-KR" dirty="0"/>
              <a:t> F_1( ) </a:t>
            </a:r>
            <a:r>
              <a:rPr lang="ko-KR" altLang="en-US" dirty="0"/>
              <a:t>함수로 복귀하여 </a:t>
            </a:r>
            <a:r>
              <a:rPr lang="en-US" altLang="ko-KR" dirty="0"/>
              <a:t>F_1( ) </a:t>
            </a:r>
            <a:r>
              <a:rPr lang="ko-KR" altLang="en-US" dirty="0"/>
              <a:t>함수의 나머지 부분 실행</a:t>
            </a:r>
          </a:p>
        </p:txBody>
      </p:sp>
      <p:sp>
        <p:nvSpPr>
          <p:cNvPr id="378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스택의</a:t>
            </a:r>
            <a:r>
              <a:rPr lang="ko-KR" altLang="en-US" dirty="0"/>
              <a:t> 응용 </a:t>
            </a:r>
            <a:r>
              <a:rPr lang="en-US" altLang="ko-KR" dirty="0"/>
              <a:t>: </a:t>
            </a:r>
            <a:r>
              <a:rPr lang="ko-KR" altLang="en-US" dirty="0"/>
              <a:t>시스템 </a:t>
            </a:r>
            <a:r>
              <a:rPr lang="ko-KR" altLang="en-US" dirty="0" err="1"/>
              <a:t>스택</a:t>
            </a:r>
            <a:endParaRPr lang="ko-KR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1600" y="2492896"/>
            <a:ext cx="7848872" cy="2949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0111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err="1"/>
              <a:t>스택</a:t>
            </a:r>
            <a:r>
              <a:rPr lang="en-US" altLang="ko-KR" dirty="0"/>
              <a:t>(stack)</a:t>
            </a:r>
          </a:p>
          <a:p>
            <a:pPr lvl="1">
              <a:defRPr/>
            </a:pPr>
            <a:r>
              <a:rPr lang="ko-KR" altLang="en-US" dirty="0"/>
              <a:t>접시를 쌓듯이 자료를 차곡차곡 쌓아 올린 형태의 자료구조</a:t>
            </a:r>
          </a:p>
          <a:p>
            <a:pPr>
              <a:defRPr/>
            </a:pPr>
            <a:endParaRPr lang="ko-KR" altLang="en-US" dirty="0"/>
          </a:p>
        </p:txBody>
      </p:sp>
      <p:sp>
        <p:nvSpPr>
          <p:cNvPr id="717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스택의</a:t>
            </a:r>
            <a:r>
              <a:rPr lang="ko-KR" altLang="en-US" dirty="0"/>
              <a:t> 이해 </a:t>
            </a:r>
            <a:r>
              <a:rPr lang="en-US" altLang="ko-KR" dirty="0"/>
              <a:t>: </a:t>
            </a:r>
            <a:r>
              <a:rPr lang="ko-KR" altLang="en-US" dirty="0" err="1"/>
              <a:t>스택의</a:t>
            </a:r>
            <a:r>
              <a:rPr lang="ko-KR" altLang="en-US" dirty="0"/>
              <a:t> 개념과 구조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7584" y="1988840"/>
            <a:ext cx="7200800" cy="2534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1262063" lvl="2" indent="-347663">
              <a:lnSpc>
                <a:spcPct val="110000"/>
              </a:lnSpc>
              <a:buNone/>
              <a:defRPr/>
            </a:pPr>
            <a:r>
              <a:rPr lang="ko-KR" altLang="en-US" dirty="0">
                <a:solidFill>
                  <a:srgbClr val="FF0000"/>
                </a:solidFill>
              </a:rPr>
              <a:t>❽</a:t>
            </a:r>
            <a:r>
              <a:rPr lang="ko-KR" altLang="en-US" dirty="0"/>
              <a:t> </a:t>
            </a:r>
            <a:r>
              <a:rPr lang="en-US" altLang="ko-KR" dirty="0"/>
              <a:t>F_1( ) </a:t>
            </a:r>
            <a:r>
              <a:rPr lang="ko-KR" altLang="en-US" dirty="0"/>
              <a:t>함수 실행 종료</a:t>
            </a:r>
            <a:r>
              <a:rPr lang="en-US" altLang="ko-KR" dirty="0"/>
              <a:t>, main( ) </a:t>
            </a:r>
            <a:r>
              <a:rPr lang="ko-KR" altLang="en-US" dirty="0"/>
              <a:t>함수로 복귀 </a:t>
            </a:r>
            <a:r>
              <a:rPr lang="en-US" altLang="ko-KR" dirty="0"/>
              <a:t>: </a:t>
            </a:r>
            <a:r>
              <a:rPr lang="ko-KR" altLang="en-US" dirty="0" err="1"/>
              <a:t>스택의</a:t>
            </a:r>
            <a:r>
              <a:rPr lang="ko-KR" altLang="en-US" dirty="0"/>
              <a:t> </a:t>
            </a:r>
            <a:r>
              <a:rPr lang="en-US" altLang="ko-KR" dirty="0"/>
              <a:t>top</a:t>
            </a:r>
            <a:r>
              <a:rPr lang="ko-KR" altLang="en-US" dirty="0"/>
              <a:t>에 있는 </a:t>
            </a:r>
            <a:r>
              <a:rPr lang="ko-KR" altLang="en-US" dirty="0" err="1"/>
              <a:t>스택</a:t>
            </a:r>
            <a:r>
              <a:rPr lang="ko-KR" altLang="en-US" dirty="0"/>
              <a:t> 프레임을 </a:t>
            </a:r>
            <a:r>
              <a:rPr lang="en-US" altLang="ko-KR" dirty="0"/>
              <a:t>pop</a:t>
            </a:r>
            <a:r>
              <a:rPr lang="ko-KR" altLang="en-US" dirty="0"/>
              <a:t>하여 정보를 확인하고 복귀 및 작업 전환을 실행</a:t>
            </a:r>
            <a:endParaRPr lang="en-US" altLang="ko-KR" dirty="0"/>
          </a:p>
          <a:p>
            <a:pPr marL="1262063" lvl="2" indent="-347663">
              <a:lnSpc>
                <a:spcPct val="110000"/>
              </a:lnSpc>
              <a:buNone/>
              <a:defRPr/>
            </a:pPr>
            <a:endParaRPr lang="en-US" altLang="ko-KR" dirty="0"/>
          </a:p>
          <a:p>
            <a:pPr marL="1262063" lvl="2" indent="-347663">
              <a:lnSpc>
                <a:spcPct val="110000"/>
              </a:lnSpc>
              <a:buNone/>
              <a:defRPr/>
            </a:pPr>
            <a:endParaRPr lang="en-US" altLang="ko-KR" dirty="0"/>
          </a:p>
          <a:p>
            <a:pPr marL="1262063" lvl="2" indent="-347663">
              <a:lnSpc>
                <a:spcPct val="110000"/>
              </a:lnSpc>
              <a:buNone/>
              <a:defRPr/>
            </a:pPr>
            <a:endParaRPr lang="en-US" altLang="ko-KR" dirty="0"/>
          </a:p>
          <a:p>
            <a:pPr marL="1262063" lvl="2" indent="-347663">
              <a:lnSpc>
                <a:spcPct val="110000"/>
              </a:lnSpc>
              <a:buNone/>
              <a:defRPr/>
            </a:pPr>
            <a:endParaRPr lang="en-US" altLang="ko-KR" dirty="0"/>
          </a:p>
          <a:p>
            <a:pPr marL="1262063" lvl="2" indent="-347663">
              <a:lnSpc>
                <a:spcPct val="110000"/>
              </a:lnSpc>
              <a:buNone/>
              <a:defRPr/>
            </a:pPr>
            <a:endParaRPr lang="en-US" altLang="ko-KR" dirty="0"/>
          </a:p>
          <a:p>
            <a:pPr marL="1262063" lvl="2" indent="-347663">
              <a:lnSpc>
                <a:spcPct val="110000"/>
              </a:lnSpc>
              <a:buNone/>
              <a:defRPr/>
            </a:pPr>
            <a:endParaRPr lang="en-US" altLang="ko-KR" dirty="0"/>
          </a:p>
          <a:p>
            <a:pPr marL="1262063" lvl="2" indent="-347663">
              <a:lnSpc>
                <a:spcPct val="110000"/>
              </a:lnSpc>
              <a:buNone/>
              <a:defRPr/>
            </a:pPr>
            <a:endParaRPr lang="en-US" altLang="ko-KR" dirty="0"/>
          </a:p>
          <a:p>
            <a:pPr marL="1262063" lvl="2" indent="-347663">
              <a:lnSpc>
                <a:spcPct val="110000"/>
              </a:lnSpc>
              <a:buNone/>
              <a:defRPr/>
            </a:pPr>
            <a:endParaRPr lang="en-US" altLang="ko-KR" dirty="0"/>
          </a:p>
          <a:p>
            <a:pPr marL="1262063" lvl="2" indent="-347663">
              <a:lnSpc>
                <a:spcPct val="110000"/>
              </a:lnSpc>
              <a:buNone/>
              <a:defRPr/>
            </a:pPr>
            <a:endParaRPr lang="ko-KR" altLang="en-US" dirty="0"/>
          </a:p>
        </p:txBody>
      </p:sp>
      <p:sp>
        <p:nvSpPr>
          <p:cNvPr id="378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스택의</a:t>
            </a:r>
            <a:r>
              <a:rPr lang="ko-KR" altLang="en-US" dirty="0"/>
              <a:t> 응용 </a:t>
            </a:r>
            <a:r>
              <a:rPr lang="en-US" altLang="ko-KR" dirty="0"/>
              <a:t>: </a:t>
            </a:r>
            <a:r>
              <a:rPr lang="ko-KR" altLang="en-US" dirty="0"/>
              <a:t>시스템 </a:t>
            </a:r>
            <a:r>
              <a:rPr lang="ko-KR" altLang="en-US" dirty="0" err="1"/>
              <a:t>스택</a:t>
            </a:r>
            <a:endParaRPr lang="ko-KR" alt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5616" y="1772816"/>
            <a:ext cx="7502920" cy="2876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4000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1262063" lvl="2" indent="-347663">
              <a:lnSpc>
                <a:spcPct val="110000"/>
              </a:lnSpc>
              <a:buNone/>
              <a:defRPr/>
            </a:pPr>
            <a:r>
              <a:rPr lang="ko-KR" altLang="en-US" dirty="0">
                <a:solidFill>
                  <a:srgbClr val="FF0000"/>
                </a:solidFill>
              </a:rPr>
              <a:t>❾</a:t>
            </a:r>
            <a:r>
              <a:rPr lang="ko-KR" altLang="en-US" dirty="0"/>
              <a:t> </a:t>
            </a:r>
            <a:r>
              <a:rPr lang="en-US" altLang="ko-KR" dirty="0"/>
              <a:t>main( ) </a:t>
            </a:r>
            <a:r>
              <a:rPr lang="ko-KR" altLang="en-US" dirty="0"/>
              <a:t>함수 실행 완료</a:t>
            </a:r>
            <a:r>
              <a:rPr lang="en-US" altLang="ko-KR" dirty="0"/>
              <a:t>(</a:t>
            </a:r>
            <a:r>
              <a:rPr lang="ko-KR" altLang="en-US" dirty="0"/>
              <a:t>전체 프로그램 실행 완료</a:t>
            </a:r>
            <a:r>
              <a:rPr lang="en-US" altLang="ko-KR" dirty="0"/>
              <a:t>) : </a:t>
            </a:r>
            <a:r>
              <a:rPr lang="ko-KR" altLang="en-US" dirty="0"/>
              <a:t>정상적인 함수 호출과 복귀가 모두 완료되었으므로 시스템 </a:t>
            </a:r>
            <a:r>
              <a:rPr lang="ko-KR" altLang="en-US" dirty="0" err="1"/>
              <a:t>스택은</a:t>
            </a:r>
            <a:r>
              <a:rPr lang="ko-KR" altLang="en-US" dirty="0"/>
              <a:t> 공백이 됨</a:t>
            </a:r>
            <a:endParaRPr lang="en-US" altLang="ko-KR" dirty="0"/>
          </a:p>
          <a:p>
            <a:pPr marL="1262063" lvl="2" indent="-347663">
              <a:lnSpc>
                <a:spcPct val="110000"/>
              </a:lnSpc>
              <a:buNone/>
              <a:defRPr/>
            </a:pPr>
            <a:endParaRPr lang="en-US" altLang="ko-KR" dirty="0"/>
          </a:p>
          <a:p>
            <a:pPr marL="1262063" lvl="2" indent="-347663">
              <a:lnSpc>
                <a:spcPct val="110000"/>
              </a:lnSpc>
              <a:buNone/>
              <a:defRPr/>
            </a:pPr>
            <a:endParaRPr lang="en-US" altLang="ko-KR" dirty="0"/>
          </a:p>
          <a:p>
            <a:pPr marL="1262063" lvl="2" indent="-347663">
              <a:lnSpc>
                <a:spcPct val="110000"/>
              </a:lnSpc>
              <a:buNone/>
              <a:defRPr/>
            </a:pPr>
            <a:endParaRPr lang="en-US" altLang="ko-KR" dirty="0"/>
          </a:p>
          <a:p>
            <a:pPr marL="1262063" lvl="2" indent="-347663">
              <a:lnSpc>
                <a:spcPct val="110000"/>
              </a:lnSpc>
              <a:buNone/>
              <a:defRPr/>
            </a:pPr>
            <a:endParaRPr lang="en-US" altLang="ko-KR" dirty="0"/>
          </a:p>
          <a:p>
            <a:pPr marL="1262063" lvl="2" indent="-347663">
              <a:lnSpc>
                <a:spcPct val="110000"/>
              </a:lnSpc>
              <a:buNone/>
              <a:defRPr/>
            </a:pPr>
            <a:endParaRPr lang="en-US" altLang="ko-KR" dirty="0"/>
          </a:p>
          <a:p>
            <a:pPr marL="1262063" lvl="2" indent="-347663">
              <a:lnSpc>
                <a:spcPct val="110000"/>
              </a:lnSpc>
              <a:buNone/>
              <a:defRPr/>
            </a:pPr>
            <a:endParaRPr lang="en-US" altLang="ko-KR" dirty="0"/>
          </a:p>
          <a:p>
            <a:pPr marL="1262063" lvl="2" indent="-347663">
              <a:lnSpc>
                <a:spcPct val="110000"/>
              </a:lnSpc>
              <a:buNone/>
              <a:defRPr/>
            </a:pPr>
            <a:endParaRPr lang="en-US" altLang="ko-KR" dirty="0"/>
          </a:p>
          <a:p>
            <a:pPr marL="1262063" lvl="2" indent="-347663">
              <a:lnSpc>
                <a:spcPct val="110000"/>
              </a:lnSpc>
              <a:buNone/>
              <a:defRPr/>
            </a:pPr>
            <a:endParaRPr lang="ko-KR" altLang="en-US" dirty="0"/>
          </a:p>
        </p:txBody>
      </p:sp>
      <p:sp>
        <p:nvSpPr>
          <p:cNvPr id="378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스택의</a:t>
            </a:r>
            <a:r>
              <a:rPr lang="ko-KR" altLang="en-US" dirty="0"/>
              <a:t> 응용 </a:t>
            </a:r>
            <a:r>
              <a:rPr lang="en-US" altLang="ko-KR" dirty="0"/>
              <a:t>: </a:t>
            </a:r>
            <a:r>
              <a:rPr lang="ko-KR" altLang="en-US" dirty="0"/>
              <a:t>시스템 </a:t>
            </a:r>
            <a:r>
              <a:rPr lang="ko-KR" altLang="en-US" dirty="0" err="1"/>
              <a:t>스택</a:t>
            </a:r>
            <a:endParaRPr lang="ko-KR" alt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07850" y="1780687"/>
            <a:ext cx="7540614" cy="3027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3026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수식의 괄호 검사</a:t>
            </a:r>
          </a:p>
          <a:p>
            <a:pPr lvl="1"/>
            <a:r>
              <a:rPr lang="ko-KR" altLang="en-US" dirty="0"/>
              <a:t>수식에 포함되어있는 괄호는 가장 마지막에 열린 괄호를 가장 먼저 닫아 주어야 하는 </a:t>
            </a:r>
            <a:r>
              <a:rPr lang="ko-KR" altLang="en-US" dirty="0" err="1"/>
              <a:t>후입선출</a:t>
            </a:r>
            <a:r>
              <a:rPr lang="ko-KR" altLang="en-US" dirty="0"/>
              <a:t> 구조로 구성되어있으므로</a:t>
            </a:r>
            <a:r>
              <a:rPr lang="en-US" altLang="ko-KR" dirty="0"/>
              <a:t>, </a:t>
            </a:r>
            <a:r>
              <a:rPr lang="ko-KR" altLang="en-US" dirty="0" err="1"/>
              <a:t>후입선출</a:t>
            </a:r>
            <a:r>
              <a:rPr lang="ko-KR" altLang="en-US" dirty="0"/>
              <a:t> 구조의 </a:t>
            </a:r>
            <a:r>
              <a:rPr lang="ko-KR" altLang="en-US" dirty="0" err="1"/>
              <a:t>스택을</a:t>
            </a:r>
            <a:r>
              <a:rPr lang="ko-KR" altLang="en-US" dirty="0"/>
              <a:t> 이용하여 괄호를 검사한다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수식을 왼쪽에서 오른쪽으로 하나씩 읽으면서 괄호 검사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수식에 대한 검사가 모두 끝났을 때 </a:t>
            </a:r>
            <a:r>
              <a:rPr lang="ko-KR" altLang="en-US" dirty="0" err="1"/>
              <a:t>스택은</a:t>
            </a:r>
            <a:r>
              <a:rPr lang="ko-KR" altLang="en-US" dirty="0"/>
              <a:t> 공백 </a:t>
            </a:r>
            <a:r>
              <a:rPr lang="ko-KR" altLang="en-US" dirty="0" err="1"/>
              <a:t>스택이</a:t>
            </a:r>
            <a:r>
              <a:rPr lang="ko-KR" altLang="en-US" dirty="0"/>
              <a:t> 됨</a:t>
            </a:r>
            <a:endParaRPr lang="en-US" altLang="ko-KR" dirty="0"/>
          </a:p>
          <a:p>
            <a:pPr lvl="2"/>
            <a:r>
              <a:rPr lang="ko-KR" altLang="en-US" dirty="0"/>
              <a:t>수식이 끝났어도 </a:t>
            </a:r>
            <a:r>
              <a:rPr lang="ko-KR" altLang="en-US" dirty="0" err="1"/>
              <a:t>스택이</a:t>
            </a:r>
            <a:r>
              <a:rPr lang="ko-KR" altLang="en-US" dirty="0"/>
              <a:t> 공백이 되지 않으면 괄호의 개수가 틀린 수식임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9939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161411" cy="576263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스택의</a:t>
            </a:r>
            <a:r>
              <a:rPr lang="en-US" altLang="ko-KR" dirty="0"/>
              <a:t> </a:t>
            </a:r>
            <a:r>
              <a:rPr lang="ko-KR" altLang="en-US" dirty="0"/>
              <a:t>응용 </a:t>
            </a:r>
            <a:r>
              <a:rPr lang="en-US" altLang="ko-KR" dirty="0"/>
              <a:t>: </a:t>
            </a:r>
            <a:r>
              <a:rPr lang="ko-KR" altLang="en-US" dirty="0" err="1"/>
              <a:t>스택을</a:t>
            </a:r>
            <a:r>
              <a:rPr lang="ko-KR" altLang="en-US" dirty="0"/>
              <a:t> 이용한 수식의 괄호 검사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84213" y="2944813"/>
            <a:ext cx="8208962" cy="17081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180000" rIns="144000">
            <a:spAutoFit/>
          </a:bodyPr>
          <a:lstStyle/>
          <a:p>
            <a:pPr marL="0" lvl="2">
              <a:lnSpc>
                <a:spcPct val="150000"/>
              </a:lnSpc>
              <a:defRPr/>
            </a:pP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①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왼쪽 괄호를 만나면 </a:t>
            </a:r>
            <a:r>
              <a:rPr lang="ko-KR" altLang="en-US" sz="1800" dirty="0" err="1">
                <a:latin typeface="맑은 고딕" pitchFamily="50" charset="-127"/>
                <a:ea typeface="맑은 고딕" pitchFamily="50" charset="-127"/>
              </a:rPr>
              <a:t>스택에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b="1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push</a:t>
            </a:r>
          </a:p>
          <a:p>
            <a:pPr marL="0" lvl="2">
              <a:lnSpc>
                <a:spcPct val="150000"/>
              </a:lnSpc>
              <a:defRPr/>
            </a:pP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②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오른쪽 괄호를 만나면 </a:t>
            </a:r>
            <a:r>
              <a:rPr lang="ko-KR" altLang="en-US" sz="1800" dirty="0" err="1">
                <a:latin typeface="맑은 고딕" pitchFamily="50" charset="-127"/>
                <a:ea typeface="맑은 고딕" pitchFamily="50" charset="-127"/>
              </a:rPr>
              <a:t>스택을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b="1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pop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하여 마지막에 저장한 괄호와 같은 종류인지를 확인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pPr marL="0" lvl="2">
              <a:lnSpc>
                <a:spcPct val="150000"/>
              </a:lnSpc>
              <a:defRPr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같은 종류의 괄호가 아닌 경우 괄호의 짝이 잘못 사용된 수식임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C386933-BAE2-4A56-B262-B98088DB3BA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403" y="931863"/>
            <a:ext cx="6701194" cy="5715000"/>
          </a:xfrm>
        </p:spPr>
      </p:pic>
      <p:sp>
        <p:nvSpPr>
          <p:cNvPr id="40962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089403" cy="576263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스택의</a:t>
            </a:r>
            <a:r>
              <a:rPr lang="ko-KR" altLang="en-US" dirty="0"/>
              <a:t> 응용 </a:t>
            </a:r>
            <a:r>
              <a:rPr lang="en-US" altLang="ko-KR" dirty="0"/>
              <a:t>: </a:t>
            </a:r>
            <a:r>
              <a:rPr lang="ko-KR" altLang="en-US" dirty="0" err="1"/>
              <a:t>스택을</a:t>
            </a:r>
            <a:r>
              <a:rPr lang="ko-KR" altLang="en-US" dirty="0"/>
              <a:t> 이용한 수식의 괄호 검사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예</a:t>
            </a:r>
          </a:p>
        </p:txBody>
      </p:sp>
      <p:sp>
        <p:nvSpPr>
          <p:cNvPr id="41987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233419" cy="576263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스택의</a:t>
            </a:r>
            <a:r>
              <a:rPr lang="ko-KR" altLang="en-US" dirty="0"/>
              <a:t> 응용 </a:t>
            </a:r>
            <a:r>
              <a:rPr lang="en-US" altLang="ko-KR" dirty="0"/>
              <a:t>: </a:t>
            </a:r>
            <a:r>
              <a:rPr lang="ko-KR" altLang="en-US" dirty="0" err="1"/>
              <a:t>스택을</a:t>
            </a:r>
            <a:r>
              <a:rPr lang="ko-KR" altLang="en-US" dirty="0"/>
              <a:t> 이용한 수식의 괄호 검사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44819" y="915415"/>
            <a:ext cx="4256359" cy="60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36219" y="1733304"/>
            <a:ext cx="5251935" cy="1488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24282" y="3439012"/>
            <a:ext cx="5360864" cy="150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F09ABDA-3D80-43DE-8ABA-8652EB6AA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02297" y="5145186"/>
            <a:ext cx="5282849" cy="150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1611B50-B282-4E43-83DD-39E9C90AE0B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3649" y="1124744"/>
            <a:ext cx="5544614" cy="1548564"/>
          </a:xfrm>
        </p:spPr>
      </p:pic>
      <p:sp>
        <p:nvSpPr>
          <p:cNvPr id="43010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305427" cy="576263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스택의</a:t>
            </a:r>
            <a:r>
              <a:rPr lang="ko-KR" altLang="en-US" dirty="0"/>
              <a:t> 응용 </a:t>
            </a:r>
            <a:r>
              <a:rPr lang="en-US" altLang="ko-KR" dirty="0"/>
              <a:t>: </a:t>
            </a:r>
            <a:r>
              <a:rPr lang="ko-KR" altLang="en-US" dirty="0" err="1"/>
              <a:t>스택을</a:t>
            </a:r>
            <a:r>
              <a:rPr lang="ko-KR" altLang="en-US" dirty="0"/>
              <a:t> 이용한 수식의 괄호 검사</a:t>
            </a:r>
          </a:p>
        </p:txBody>
      </p:sp>
      <p:pic>
        <p:nvPicPr>
          <p:cNvPr id="7" name="내용 개체 틀 3">
            <a:extLst>
              <a:ext uri="{FF2B5EF4-FFF2-40B4-BE49-F238E27FC236}">
                <a16:creationId xmlns:a16="http://schemas.microsoft.com/office/drawing/2014/main" id="{3A153A5B-0FCA-4373-9427-6B2CA3CED2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13908" y="2996952"/>
            <a:ext cx="5524095" cy="154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내용 개체 틀 3">
            <a:extLst>
              <a:ext uri="{FF2B5EF4-FFF2-40B4-BE49-F238E27FC236}">
                <a16:creationId xmlns:a16="http://schemas.microsoft.com/office/drawing/2014/main" id="{4EC7FA49-4FFC-4E85-A065-F3D5A53F0B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06336" y="4976780"/>
            <a:ext cx="5539239" cy="154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8F418DD-F095-4E72-9445-34870D96AF3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340768"/>
            <a:ext cx="5544616" cy="1771299"/>
          </a:xfrm>
        </p:spPr>
      </p:pic>
      <p:sp>
        <p:nvSpPr>
          <p:cNvPr id="44034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305427" cy="576263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스택의</a:t>
            </a:r>
            <a:r>
              <a:rPr lang="ko-KR" altLang="en-US" dirty="0"/>
              <a:t> 응용 </a:t>
            </a:r>
            <a:r>
              <a:rPr lang="en-US" altLang="ko-KR" dirty="0"/>
              <a:t>: </a:t>
            </a:r>
            <a:r>
              <a:rPr lang="ko-KR" altLang="en-US" dirty="0" err="1"/>
              <a:t>스택을</a:t>
            </a:r>
            <a:r>
              <a:rPr lang="ko-KR" altLang="en-US" dirty="0"/>
              <a:t> 이용한 수식의 괄호 검사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5-3] </a:t>
            </a:r>
            <a:r>
              <a:rPr lang="ko-KR" altLang="en-US" dirty="0"/>
              <a:t>스택을 이용해 수식의 </a:t>
            </a:r>
            <a:r>
              <a:rPr lang="ko-KR" altLang="en-US" dirty="0" err="1"/>
              <a:t>괄호쌍</a:t>
            </a:r>
            <a:r>
              <a:rPr lang="ko-KR" altLang="en-US" dirty="0"/>
              <a:t> 검사하기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0070C0"/>
                </a:solidFill>
              </a:rPr>
              <a:t>교재 </a:t>
            </a:r>
            <a:r>
              <a:rPr lang="en-US" altLang="ko-KR" dirty="0">
                <a:solidFill>
                  <a:srgbClr val="0070C0"/>
                </a:solidFill>
              </a:rPr>
              <a:t>261p</a:t>
            </a:r>
            <a:endParaRPr lang="ko-KR" altLang="en-US" dirty="0">
              <a:solidFill>
                <a:srgbClr val="0070C0"/>
              </a:solidFill>
            </a:endParaRPr>
          </a:p>
          <a:p>
            <a:pPr lvl="1" eaLnBrk="1" hangingPunct="1"/>
            <a:r>
              <a:rPr lang="ko-KR" altLang="en-US" dirty="0"/>
              <a:t>실행 결과</a:t>
            </a:r>
            <a:endParaRPr lang="en-US" altLang="ko-KR" dirty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521451" cy="576263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스택의 응용 </a:t>
            </a:r>
            <a:r>
              <a:rPr lang="en-US" altLang="ko-KR" dirty="0"/>
              <a:t>: </a:t>
            </a:r>
            <a:r>
              <a:rPr lang="ko-KR" altLang="en-US" dirty="0"/>
              <a:t>스택을 이용한 수식의 괄호 검사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5576" y="1885601"/>
            <a:ext cx="5497983" cy="149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64645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수식의 표기법</a:t>
            </a:r>
          </a:p>
          <a:p>
            <a:pPr lvl="1"/>
            <a:r>
              <a:rPr lang="ko-KR" altLang="en-US"/>
              <a:t>전위표기법</a:t>
            </a:r>
            <a:r>
              <a:rPr lang="en-US" altLang="ko-KR"/>
              <a:t>(prefix notation) </a:t>
            </a:r>
          </a:p>
          <a:p>
            <a:pPr lvl="2"/>
            <a:r>
              <a:rPr lang="ko-KR" altLang="en-US"/>
              <a:t>연산자를 피연산자를 앞에 표기하는 방법 </a:t>
            </a:r>
          </a:p>
          <a:p>
            <a:pPr lvl="2">
              <a:buFontTx/>
              <a:buNone/>
            </a:pPr>
            <a:r>
              <a:rPr lang="ko-KR" altLang="en-US"/>
              <a:t>예</a:t>
            </a:r>
            <a:r>
              <a:rPr lang="en-US" altLang="ko-KR"/>
              <a:t>) </a:t>
            </a:r>
            <a:r>
              <a:rPr lang="en-US" altLang="ko-KR" b="1"/>
              <a:t>+</a:t>
            </a:r>
            <a:r>
              <a:rPr lang="en-US" altLang="ko-KR"/>
              <a:t>AB </a:t>
            </a:r>
          </a:p>
          <a:p>
            <a:pPr lvl="2">
              <a:buFontTx/>
              <a:buNone/>
            </a:pPr>
            <a:endParaRPr lang="en-US" altLang="ko-KR"/>
          </a:p>
          <a:p>
            <a:pPr lvl="1"/>
            <a:r>
              <a:rPr lang="ko-KR" altLang="en-US"/>
              <a:t>중위표기법</a:t>
            </a:r>
            <a:r>
              <a:rPr lang="en-US" altLang="ko-KR"/>
              <a:t>(infix notation) </a:t>
            </a:r>
          </a:p>
          <a:p>
            <a:pPr lvl="2"/>
            <a:r>
              <a:rPr lang="ko-KR" altLang="en-US"/>
              <a:t>연산자를 피연산자의 가운데 표기하는 방법 </a:t>
            </a:r>
          </a:p>
          <a:p>
            <a:pPr lvl="2">
              <a:buFontTx/>
              <a:buNone/>
            </a:pPr>
            <a:r>
              <a:rPr lang="ko-KR" altLang="en-US"/>
              <a:t>예</a:t>
            </a:r>
            <a:r>
              <a:rPr lang="en-US" altLang="ko-KR"/>
              <a:t>) A</a:t>
            </a:r>
            <a:r>
              <a:rPr lang="en-US" altLang="ko-KR" b="1"/>
              <a:t>+</a:t>
            </a:r>
            <a:r>
              <a:rPr lang="en-US" altLang="ko-KR"/>
              <a:t>B </a:t>
            </a:r>
          </a:p>
          <a:p>
            <a:pPr lvl="2">
              <a:buFontTx/>
              <a:buNone/>
            </a:pPr>
            <a:endParaRPr lang="en-US" altLang="ko-KR"/>
          </a:p>
          <a:p>
            <a:pPr lvl="1"/>
            <a:r>
              <a:rPr lang="ko-KR" altLang="en-US"/>
              <a:t>후위표기법</a:t>
            </a:r>
            <a:r>
              <a:rPr lang="en-US" altLang="ko-KR"/>
              <a:t>(postfix notation) </a:t>
            </a:r>
          </a:p>
          <a:p>
            <a:pPr lvl="2"/>
            <a:r>
              <a:rPr lang="ko-KR" altLang="en-US"/>
              <a:t>연산자를 피연산자 뒤에 표기하는 방법 </a:t>
            </a:r>
          </a:p>
          <a:p>
            <a:pPr lvl="2">
              <a:buFontTx/>
              <a:buNone/>
            </a:pPr>
            <a:r>
              <a:rPr lang="ko-KR" altLang="en-US"/>
              <a:t>예</a:t>
            </a:r>
            <a:r>
              <a:rPr lang="en-US" altLang="ko-KR"/>
              <a:t>) AB</a:t>
            </a:r>
            <a:r>
              <a:rPr lang="en-US" altLang="ko-KR" b="1"/>
              <a:t>+</a:t>
            </a:r>
            <a:r>
              <a:rPr lang="en-US" altLang="ko-KR"/>
              <a:t> </a:t>
            </a:r>
          </a:p>
          <a:p>
            <a:endParaRPr lang="ko-KR" altLang="en-US"/>
          </a:p>
        </p:txBody>
      </p:sp>
      <p:sp>
        <p:nvSpPr>
          <p:cNvPr id="51203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916987" cy="576263"/>
          </a:xfrm>
        </p:spPr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 err="1"/>
              <a:t>스택의</a:t>
            </a:r>
            <a:r>
              <a:rPr lang="en-US" altLang="ko-KR" dirty="0"/>
              <a:t> </a:t>
            </a:r>
            <a:r>
              <a:rPr lang="ko-KR" altLang="en-US" dirty="0"/>
              <a:t>응용</a:t>
            </a:r>
            <a:r>
              <a:rPr lang="en-US" altLang="ko-KR" dirty="0"/>
              <a:t>:</a:t>
            </a:r>
            <a:r>
              <a:rPr lang="ko-KR" altLang="en-US" dirty="0" err="1"/>
              <a:t>스택을</a:t>
            </a:r>
            <a:r>
              <a:rPr lang="ko-KR" altLang="en-US" dirty="0"/>
              <a:t> 이용한 수식의 후위 표기법 변환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807896" cy="5715000"/>
          </a:xfrm>
        </p:spPr>
        <p:txBody>
          <a:bodyPr/>
          <a:lstStyle/>
          <a:p>
            <a:pPr lvl="1">
              <a:defRPr/>
            </a:pPr>
            <a:r>
              <a:rPr lang="ko-KR" altLang="en-US" dirty="0"/>
              <a:t>중위표기식의 전위표기식 변환 방법</a:t>
            </a:r>
            <a:endParaRPr lang="en-US" altLang="ko-KR" dirty="0"/>
          </a:p>
          <a:p>
            <a:pPr lvl="2">
              <a:defRPr/>
            </a:pPr>
            <a:r>
              <a:rPr lang="en-US" altLang="ko-KR" dirty="0">
                <a:solidFill>
                  <a:srgbClr val="FF0000"/>
                </a:solidFill>
              </a:rPr>
              <a:t>➊</a:t>
            </a:r>
            <a:r>
              <a:rPr lang="en-US" altLang="ko-KR" dirty="0"/>
              <a:t> </a:t>
            </a:r>
            <a:r>
              <a:rPr lang="ko-KR" altLang="en-US" dirty="0"/>
              <a:t>수식의 각 연산자에 대해 우선순위에 따라 괄호를 사용해 다시 표현한다</a:t>
            </a:r>
            <a:r>
              <a:rPr lang="en-US" altLang="ko-KR" dirty="0"/>
              <a:t>.</a:t>
            </a:r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r>
              <a:rPr lang="en-US" altLang="ko-KR" dirty="0">
                <a:solidFill>
                  <a:srgbClr val="FF0000"/>
                </a:solidFill>
              </a:rPr>
              <a:t>➋</a:t>
            </a:r>
            <a:r>
              <a:rPr lang="en-US" altLang="ko-KR" dirty="0"/>
              <a:t> </a:t>
            </a:r>
            <a:r>
              <a:rPr lang="ko-KR" altLang="en-US" dirty="0"/>
              <a:t>각 연산자를 그에 대응하는 왼쪽 괄호의 앞으로 이동시킨다</a:t>
            </a:r>
            <a:r>
              <a:rPr lang="en-US" altLang="ko-KR" dirty="0"/>
              <a:t>.</a:t>
            </a:r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lvl="2">
              <a:defRPr/>
            </a:pPr>
            <a:r>
              <a:rPr lang="ko-KR" altLang="en-US" dirty="0">
                <a:solidFill>
                  <a:srgbClr val="FF0000"/>
                </a:solidFill>
              </a:rPr>
              <a:t>➌</a:t>
            </a:r>
            <a:r>
              <a:rPr lang="en-US" altLang="ko-KR" dirty="0"/>
              <a:t> </a:t>
            </a:r>
            <a:r>
              <a:rPr lang="ko-KR" altLang="en-US" dirty="0"/>
              <a:t>괄호를 제거한다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2227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881491" cy="576263"/>
          </a:xfrm>
        </p:spPr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 err="1"/>
              <a:t>스택의</a:t>
            </a:r>
            <a:r>
              <a:rPr lang="ko-KR" altLang="en-US" dirty="0"/>
              <a:t> 응용</a:t>
            </a:r>
            <a:r>
              <a:rPr lang="en-US" altLang="ko-KR" dirty="0"/>
              <a:t>:</a:t>
            </a:r>
            <a:r>
              <a:rPr lang="ko-KR" altLang="en-US" dirty="0" err="1"/>
              <a:t>스택을</a:t>
            </a:r>
            <a:r>
              <a:rPr lang="ko-KR" altLang="en-US" dirty="0"/>
              <a:t> 이용한 수식의 후위 표기법 변환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280407" y="1988840"/>
            <a:ext cx="31486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>
              <a:defRPr/>
            </a:pPr>
            <a:r>
              <a:rPr lang="en-US" altLang="ko-KR" dirty="0">
                <a:solidFill>
                  <a:srgbClr val="FF0000"/>
                </a:solidFill>
              </a:rPr>
              <a:t>( </a:t>
            </a:r>
            <a:r>
              <a:rPr lang="en-US" altLang="ko-KR" dirty="0">
                <a:solidFill>
                  <a:srgbClr val="0000CC"/>
                </a:solidFill>
              </a:rPr>
              <a:t>(</a:t>
            </a:r>
            <a:r>
              <a:rPr lang="en-US" altLang="ko-KR" dirty="0"/>
              <a:t>A</a:t>
            </a:r>
            <a:r>
              <a:rPr lang="en-US" altLang="ko-KR" dirty="0">
                <a:solidFill>
                  <a:srgbClr val="0000CC"/>
                </a:solidFill>
              </a:rPr>
              <a:t>*</a:t>
            </a:r>
            <a:r>
              <a:rPr lang="en-US" altLang="ko-KR" dirty="0"/>
              <a:t>B</a:t>
            </a:r>
            <a:r>
              <a:rPr lang="en-US" altLang="ko-KR" dirty="0">
                <a:solidFill>
                  <a:srgbClr val="0000CC"/>
                </a:solidFill>
              </a:rPr>
              <a:t>)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0000CC"/>
                </a:solidFill>
              </a:rPr>
              <a:t>(</a:t>
            </a:r>
            <a:r>
              <a:rPr lang="en-US" altLang="ko-KR" dirty="0"/>
              <a:t>C</a:t>
            </a:r>
            <a:r>
              <a:rPr lang="en-US" altLang="ko-KR" dirty="0">
                <a:solidFill>
                  <a:srgbClr val="0000CC"/>
                </a:solidFill>
              </a:rPr>
              <a:t>/</a:t>
            </a:r>
            <a:r>
              <a:rPr lang="en-US" altLang="ko-KR" dirty="0"/>
              <a:t>D</a:t>
            </a:r>
            <a:r>
              <a:rPr lang="en-US" altLang="ko-KR" dirty="0">
                <a:solidFill>
                  <a:srgbClr val="0000CC"/>
                </a:solidFill>
              </a:rPr>
              <a:t>)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8" name="Freeform 5"/>
          <p:cNvSpPr>
            <a:spLocks/>
          </p:cNvSpPr>
          <p:nvPr/>
        </p:nvSpPr>
        <p:spPr bwMode="auto">
          <a:xfrm>
            <a:off x="2670523" y="2322264"/>
            <a:ext cx="288925" cy="288925"/>
          </a:xfrm>
          <a:custGeom>
            <a:avLst/>
            <a:gdLst>
              <a:gd name="T0" fmla="*/ 2147483647 w 182"/>
              <a:gd name="T1" fmla="*/ 0 h 182"/>
              <a:gd name="T2" fmla="*/ 2147483647 w 182"/>
              <a:gd name="T3" fmla="*/ 2147483647 h 182"/>
              <a:gd name="T4" fmla="*/ 0 w 182"/>
              <a:gd name="T5" fmla="*/ 0 h 182"/>
              <a:gd name="T6" fmla="*/ 0 60000 65536"/>
              <a:gd name="T7" fmla="*/ 0 60000 65536"/>
              <a:gd name="T8" fmla="*/ 0 60000 65536"/>
              <a:gd name="T9" fmla="*/ 0 w 182"/>
              <a:gd name="T10" fmla="*/ 0 h 182"/>
              <a:gd name="T11" fmla="*/ 182 w 182"/>
              <a:gd name="T12" fmla="*/ 182 h 18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2" h="182">
                <a:moveTo>
                  <a:pt x="182" y="0"/>
                </a:moveTo>
                <a:cubicBezTo>
                  <a:pt x="151" y="91"/>
                  <a:pt x="121" y="182"/>
                  <a:pt x="91" y="182"/>
                </a:cubicBezTo>
                <a:cubicBezTo>
                  <a:pt x="61" y="182"/>
                  <a:pt x="30" y="91"/>
                  <a:pt x="0" y="0"/>
                </a:cubicBezTo>
              </a:path>
            </a:pathLst>
          </a:custGeom>
          <a:noFill/>
          <a:ln w="19050" cmpd="sng">
            <a:solidFill>
              <a:srgbClr val="0000CC"/>
            </a:solidFill>
            <a:round/>
            <a:headEnd type="none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3462685" y="2350839"/>
            <a:ext cx="288925" cy="288925"/>
          </a:xfrm>
          <a:custGeom>
            <a:avLst/>
            <a:gdLst>
              <a:gd name="T0" fmla="*/ 2147483647 w 182"/>
              <a:gd name="T1" fmla="*/ 0 h 182"/>
              <a:gd name="T2" fmla="*/ 2147483647 w 182"/>
              <a:gd name="T3" fmla="*/ 2147483647 h 182"/>
              <a:gd name="T4" fmla="*/ 0 w 182"/>
              <a:gd name="T5" fmla="*/ 0 h 182"/>
              <a:gd name="T6" fmla="*/ 0 60000 65536"/>
              <a:gd name="T7" fmla="*/ 0 60000 65536"/>
              <a:gd name="T8" fmla="*/ 0 60000 65536"/>
              <a:gd name="T9" fmla="*/ 0 w 182"/>
              <a:gd name="T10" fmla="*/ 0 h 182"/>
              <a:gd name="T11" fmla="*/ 182 w 182"/>
              <a:gd name="T12" fmla="*/ 182 h 18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2" h="182">
                <a:moveTo>
                  <a:pt x="182" y="0"/>
                </a:moveTo>
                <a:cubicBezTo>
                  <a:pt x="151" y="91"/>
                  <a:pt x="121" y="182"/>
                  <a:pt x="91" y="182"/>
                </a:cubicBezTo>
                <a:cubicBezTo>
                  <a:pt x="61" y="182"/>
                  <a:pt x="30" y="91"/>
                  <a:pt x="0" y="0"/>
                </a:cubicBezTo>
              </a:path>
            </a:pathLst>
          </a:custGeom>
          <a:noFill/>
          <a:ln w="19050" cmpd="sng">
            <a:solidFill>
              <a:srgbClr val="0000CC"/>
            </a:solidFill>
            <a:round/>
            <a:headEnd type="none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2411760" y="2336552"/>
            <a:ext cx="936625" cy="660400"/>
          </a:xfrm>
          <a:custGeom>
            <a:avLst/>
            <a:gdLst>
              <a:gd name="T0" fmla="*/ 2147483647 w 590"/>
              <a:gd name="T1" fmla="*/ 0 h 416"/>
              <a:gd name="T2" fmla="*/ 2147483647 w 590"/>
              <a:gd name="T3" fmla="*/ 2147483647 h 416"/>
              <a:gd name="T4" fmla="*/ 2147483647 w 590"/>
              <a:gd name="T5" fmla="*/ 2147483647 h 416"/>
              <a:gd name="T6" fmla="*/ 0 w 590"/>
              <a:gd name="T7" fmla="*/ 0 h 416"/>
              <a:gd name="T8" fmla="*/ 0 60000 65536"/>
              <a:gd name="T9" fmla="*/ 0 60000 65536"/>
              <a:gd name="T10" fmla="*/ 0 60000 65536"/>
              <a:gd name="T11" fmla="*/ 0 60000 65536"/>
              <a:gd name="T12" fmla="*/ 0 w 590"/>
              <a:gd name="T13" fmla="*/ 0 h 416"/>
              <a:gd name="T14" fmla="*/ 590 w 590"/>
              <a:gd name="T15" fmla="*/ 416 h 41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0" h="416">
                <a:moveTo>
                  <a:pt x="590" y="0"/>
                </a:moveTo>
                <a:cubicBezTo>
                  <a:pt x="548" y="129"/>
                  <a:pt x="507" y="258"/>
                  <a:pt x="454" y="318"/>
                </a:cubicBezTo>
                <a:cubicBezTo>
                  <a:pt x="401" y="378"/>
                  <a:pt x="347" y="416"/>
                  <a:pt x="272" y="363"/>
                </a:cubicBezTo>
                <a:cubicBezTo>
                  <a:pt x="197" y="310"/>
                  <a:pt x="98" y="155"/>
                  <a:pt x="0" y="0"/>
                </a:cubicBezTo>
              </a:path>
            </a:pathLst>
          </a:custGeom>
          <a:noFill/>
          <a:ln w="19050" cmpd="sng">
            <a:solidFill>
              <a:srgbClr val="FF0000"/>
            </a:solidFill>
            <a:round/>
            <a:headEnd type="none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143026" y="3675220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eaLnBrk="0" hangingPunct="0">
              <a:spcBef>
                <a:spcPct val="20000"/>
              </a:spcBef>
              <a:buClr>
                <a:srgbClr val="660033"/>
              </a:buClr>
              <a:defRPr/>
            </a:pPr>
            <a:r>
              <a:rPr kumimoji="0" lang="en-US" altLang="ko-KR" sz="24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-(</a:t>
            </a:r>
            <a:r>
              <a:rPr kumimoji="0" lang="en-US" altLang="ko-KR" sz="2400" dirty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*(</a:t>
            </a:r>
            <a:r>
              <a:rPr kumimoji="0" lang="en-US" altLang="ko-KR" sz="24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A B</a:t>
            </a:r>
            <a:r>
              <a:rPr kumimoji="0" lang="en-US" altLang="ko-KR" sz="2400" dirty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r>
              <a:rPr kumimoji="0" lang="en-US" altLang="ko-KR" sz="24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 </a:t>
            </a:r>
            <a:r>
              <a:rPr kumimoji="0" lang="en-US" altLang="ko-KR" sz="2400" dirty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/(</a:t>
            </a:r>
            <a:r>
              <a:rPr kumimoji="0" lang="en-US" altLang="ko-KR" sz="24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C D</a:t>
            </a:r>
            <a:r>
              <a:rPr kumimoji="0" lang="en-US" altLang="ko-KR" sz="2400" dirty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r>
              <a:rPr kumimoji="0" lang="en-US" altLang="ko-KR" sz="24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r>
              <a:rPr kumimoji="0" lang="en-US" altLang="ko-KR" sz="24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br>
              <a:rPr kumimoji="0" lang="en-US" altLang="ko-KR" sz="24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</a:br>
            <a:endParaRPr kumimoji="0" lang="en-US" altLang="ko-KR" sz="160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66909" y="5314907"/>
            <a:ext cx="23166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>
              <a:defRPr/>
            </a:pPr>
            <a:r>
              <a:rPr lang="en-US" altLang="ko-KR"/>
              <a:t>-*AB/CD </a:t>
            </a:r>
            <a:endParaRPr lang="en-US" altLang="ko-K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err="1"/>
              <a:t>스택</a:t>
            </a:r>
            <a:r>
              <a:rPr lang="en-US" altLang="ko-KR" dirty="0"/>
              <a:t>(stack)</a:t>
            </a:r>
          </a:p>
          <a:p>
            <a:pPr lvl="1">
              <a:defRPr/>
            </a:pPr>
            <a:r>
              <a:rPr lang="ko-KR" altLang="en-US" dirty="0" err="1"/>
              <a:t>스택에</a:t>
            </a:r>
            <a:r>
              <a:rPr lang="ko-KR" altLang="en-US" dirty="0"/>
              <a:t> 저장된 원소는 </a:t>
            </a:r>
            <a:r>
              <a:rPr lang="en-US" altLang="ko-KR" dirty="0"/>
              <a:t>top</a:t>
            </a:r>
            <a:r>
              <a:rPr lang="ko-KR" altLang="en-US" dirty="0"/>
              <a:t>으로 정한 곳에서만 접근 가능</a:t>
            </a:r>
          </a:p>
          <a:p>
            <a:pPr lvl="2">
              <a:lnSpc>
                <a:spcPct val="110000"/>
              </a:lnSpc>
              <a:defRPr/>
            </a:pPr>
            <a:r>
              <a:rPr lang="en-US" altLang="ko-KR" dirty="0"/>
              <a:t>top</a:t>
            </a:r>
            <a:r>
              <a:rPr lang="ko-KR" altLang="en-US" dirty="0"/>
              <a:t>의 위치에서만 원소를 삽입하므로</a:t>
            </a:r>
            <a:r>
              <a:rPr lang="en-US" altLang="ko-KR" dirty="0"/>
              <a:t>,</a:t>
            </a:r>
            <a:r>
              <a:rPr lang="ko-KR" altLang="en-US" dirty="0"/>
              <a:t> 먼저 삽입한 원소는 밑에 쌓이고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나중에 삽입한 원소는 위에 쌓이는 구조</a:t>
            </a:r>
            <a:endParaRPr lang="en-US" altLang="ko-KR" dirty="0"/>
          </a:p>
          <a:p>
            <a:pPr lvl="2">
              <a:lnSpc>
                <a:spcPct val="110000"/>
              </a:lnSpc>
              <a:defRPr/>
            </a:pPr>
            <a:r>
              <a:rPr lang="ko-KR" altLang="en-US" dirty="0"/>
              <a:t>마지막에 삽입</a:t>
            </a:r>
            <a:r>
              <a:rPr lang="en-US" altLang="ko-KR" dirty="0"/>
              <a:t>(</a:t>
            </a:r>
            <a:r>
              <a:rPr lang="en-US" altLang="ko-KR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</a:t>
            </a:r>
            <a:r>
              <a:rPr lang="en-US" altLang="ko-KR" dirty="0"/>
              <a:t>ast-</a:t>
            </a:r>
            <a:r>
              <a:rPr lang="en-US" altLang="ko-KR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en-US" altLang="ko-KR" dirty="0"/>
              <a:t>n)</a:t>
            </a:r>
            <a:r>
              <a:rPr lang="ko-KR" altLang="en-US" dirty="0"/>
              <a:t>한 원소는 맨 위에 쌓여 있다가 가장 먼저 삭제</a:t>
            </a:r>
            <a:r>
              <a:rPr lang="en-US" altLang="ko-KR" dirty="0"/>
              <a:t>(</a:t>
            </a:r>
            <a:r>
              <a:rPr lang="en-US" altLang="ko-KR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</a:t>
            </a:r>
            <a:r>
              <a:rPr lang="en-US" altLang="ko-KR" dirty="0"/>
              <a:t>irst-</a:t>
            </a:r>
            <a:r>
              <a:rPr lang="en-US" altLang="ko-KR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</a:t>
            </a:r>
            <a:r>
              <a:rPr lang="en-US" altLang="ko-KR" dirty="0"/>
              <a:t>ut)</a:t>
            </a:r>
            <a:r>
              <a:rPr lang="ko-KR" altLang="en-US" dirty="0"/>
              <a:t>됨</a:t>
            </a:r>
            <a:r>
              <a:rPr lang="en-US" altLang="ko-KR" dirty="0"/>
              <a:t> ☞ </a:t>
            </a:r>
            <a:r>
              <a:rPr lang="ko-KR" alt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후입선출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구조</a:t>
            </a:r>
            <a:r>
              <a:rPr lang="ko-KR" altLang="en-US" b="1" dirty="0"/>
              <a:t> </a:t>
            </a:r>
            <a:r>
              <a:rPr lang="en-US" altLang="ko-KR" dirty="0"/>
              <a:t>(</a:t>
            </a:r>
            <a:r>
              <a:rPr lang="en-US" altLang="ko-KR" b="1" dirty="0"/>
              <a:t>LIFO</a:t>
            </a:r>
            <a:r>
              <a:rPr lang="en-US" altLang="ko-KR" dirty="0"/>
              <a:t>, Last-In-First-Out)</a:t>
            </a:r>
          </a:p>
          <a:p>
            <a:pPr>
              <a:defRPr/>
            </a:pPr>
            <a:endParaRPr lang="ko-KR" altLang="en-US" dirty="0"/>
          </a:p>
        </p:txBody>
      </p:sp>
      <p:sp>
        <p:nvSpPr>
          <p:cNvPr id="717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스택의</a:t>
            </a:r>
            <a:r>
              <a:rPr lang="ko-KR" altLang="en-US" dirty="0"/>
              <a:t> 이해 </a:t>
            </a:r>
            <a:r>
              <a:rPr lang="en-US" altLang="ko-KR" dirty="0"/>
              <a:t>: </a:t>
            </a:r>
            <a:r>
              <a:rPr lang="ko-KR" altLang="en-US" dirty="0" err="1"/>
              <a:t>스택의</a:t>
            </a:r>
            <a:r>
              <a:rPr lang="ko-KR" altLang="en-US" dirty="0"/>
              <a:t> 개념과 구조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03848" y="3311230"/>
            <a:ext cx="2637881" cy="317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47742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 dirty="0" err="1"/>
              <a:t>중위표기식의</a:t>
            </a:r>
            <a:r>
              <a:rPr lang="ko-KR" altLang="en-US" dirty="0"/>
              <a:t> </a:t>
            </a:r>
            <a:r>
              <a:rPr lang="ko-KR" altLang="en-US" dirty="0" err="1"/>
              <a:t>후위표기식</a:t>
            </a:r>
            <a:r>
              <a:rPr lang="ko-KR" altLang="en-US" dirty="0"/>
              <a:t> 변환 방법</a:t>
            </a:r>
          </a:p>
          <a:p>
            <a:pPr lvl="2">
              <a:buNone/>
              <a:defRPr/>
            </a:pPr>
            <a:r>
              <a:rPr lang="en-US" altLang="ko-KR" dirty="0">
                <a:solidFill>
                  <a:srgbClr val="FF0000"/>
                </a:solidFill>
              </a:rPr>
              <a:t>➊ </a:t>
            </a:r>
            <a:r>
              <a:rPr lang="ko-KR" altLang="en-US" dirty="0">
                <a:solidFill>
                  <a:srgbClr val="003300"/>
                </a:solidFill>
              </a:rPr>
              <a:t>수식의 각 연산자에 대해 우선순위에 따라 괄호를 사용해 다시 표현한다</a:t>
            </a:r>
            <a:r>
              <a:rPr lang="en-US" altLang="ko-KR" dirty="0">
                <a:solidFill>
                  <a:srgbClr val="003300"/>
                </a:solidFill>
              </a:rPr>
              <a:t>.</a:t>
            </a:r>
          </a:p>
          <a:p>
            <a:pPr lvl="2">
              <a:buNone/>
              <a:defRPr/>
            </a:pPr>
            <a:endParaRPr lang="en-US" altLang="ko-KR" dirty="0">
              <a:solidFill>
                <a:srgbClr val="003300"/>
              </a:solidFill>
            </a:endParaRPr>
          </a:p>
          <a:p>
            <a:pPr lvl="2">
              <a:buNone/>
              <a:defRPr/>
            </a:pPr>
            <a:endParaRPr lang="en-US" altLang="ko-KR" dirty="0">
              <a:solidFill>
                <a:srgbClr val="003300"/>
              </a:solidFill>
            </a:endParaRPr>
          </a:p>
          <a:p>
            <a:pPr lvl="2">
              <a:buNone/>
              <a:defRPr/>
            </a:pPr>
            <a:endParaRPr lang="en-US" altLang="ko-KR" dirty="0">
              <a:solidFill>
                <a:srgbClr val="003300"/>
              </a:solidFill>
            </a:endParaRPr>
          </a:p>
          <a:p>
            <a:pPr lvl="2">
              <a:buNone/>
              <a:defRPr/>
            </a:pPr>
            <a:endParaRPr lang="en-US" altLang="ko-KR" dirty="0">
              <a:solidFill>
                <a:srgbClr val="003300"/>
              </a:solidFill>
            </a:endParaRPr>
          </a:p>
          <a:p>
            <a:pPr lvl="2">
              <a:buNone/>
              <a:defRPr/>
            </a:pPr>
            <a:r>
              <a:rPr lang="en-US" altLang="ko-KR" dirty="0">
                <a:solidFill>
                  <a:srgbClr val="FF0000"/>
                </a:solidFill>
              </a:rPr>
              <a:t>➋ </a:t>
            </a:r>
            <a:r>
              <a:rPr lang="ko-KR" altLang="en-US" dirty="0">
                <a:solidFill>
                  <a:srgbClr val="003300"/>
                </a:solidFill>
              </a:rPr>
              <a:t>각 연산자를 그에 대응하는 오른쪽 괄호의 뒤로 이동시킨다</a:t>
            </a:r>
            <a:r>
              <a:rPr lang="en-US" altLang="ko-KR" dirty="0">
                <a:solidFill>
                  <a:srgbClr val="003300"/>
                </a:solidFill>
              </a:rPr>
              <a:t>.</a:t>
            </a:r>
          </a:p>
          <a:p>
            <a:pPr lvl="2">
              <a:buNone/>
              <a:defRPr/>
            </a:pPr>
            <a:endParaRPr lang="en-US" altLang="ko-KR" dirty="0">
              <a:solidFill>
                <a:srgbClr val="003300"/>
              </a:solidFill>
            </a:endParaRPr>
          </a:p>
          <a:p>
            <a:pPr lvl="2">
              <a:buNone/>
              <a:defRPr/>
            </a:pPr>
            <a:endParaRPr lang="en-US" altLang="ko-KR" dirty="0">
              <a:solidFill>
                <a:srgbClr val="003300"/>
              </a:solidFill>
            </a:endParaRPr>
          </a:p>
          <a:p>
            <a:pPr lvl="2">
              <a:buNone/>
              <a:defRPr/>
            </a:pPr>
            <a:endParaRPr lang="en-US" altLang="ko-KR" dirty="0">
              <a:solidFill>
                <a:srgbClr val="003300"/>
              </a:solidFill>
            </a:endParaRPr>
          </a:p>
          <a:p>
            <a:pPr lvl="2">
              <a:buNone/>
              <a:defRPr/>
            </a:pPr>
            <a:r>
              <a:rPr lang="ko-KR" altLang="en-US" dirty="0">
                <a:solidFill>
                  <a:srgbClr val="FF0000"/>
                </a:solidFill>
              </a:rPr>
              <a:t>➌</a:t>
            </a:r>
            <a:r>
              <a:rPr lang="en-US" altLang="ko-KR" dirty="0"/>
              <a:t> </a:t>
            </a:r>
            <a:r>
              <a:rPr lang="ko-KR" altLang="en-US" dirty="0"/>
              <a:t>괄호를 제거한다</a:t>
            </a:r>
            <a:r>
              <a:rPr lang="en-US" altLang="ko-KR" dirty="0"/>
              <a:t>.</a:t>
            </a:r>
            <a:br>
              <a:rPr lang="ko-KR" altLang="en-US" dirty="0">
                <a:solidFill>
                  <a:srgbClr val="003300"/>
                </a:solidFill>
              </a:rPr>
            </a:br>
            <a:endParaRPr lang="ko-KR" altLang="en-US" dirty="0">
              <a:solidFill>
                <a:srgbClr val="003300"/>
              </a:solidFill>
            </a:endParaRPr>
          </a:p>
        </p:txBody>
      </p:sp>
      <p:sp>
        <p:nvSpPr>
          <p:cNvPr id="5325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916987" cy="576263"/>
          </a:xfrm>
        </p:spPr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 err="1"/>
              <a:t>스택의</a:t>
            </a:r>
            <a:r>
              <a:rPr lang="ko-KR" altLang="en-US" dirty="0"/>
              <a:t> 응용</a:t>
            </a:r>
            <a:r>
              <a:rPr lang="en-US" altLang="ko-KR" dirty="0"/>
              <a:t>:</a:t>
            </a:r>
            <a:r>
              <a:rPr lang="ko-KR" altLang="en-US" dirty="0" err="1"/>
              <a:t>스택을</a:t>
            </a:r>
            <a:r>
              <a:rPr lang="ko-KR" altLang="en-US" dirty="0"/>
              <a:t> 이용한 수식의 후위 표기법 변환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115616" y="1916147"/>
            <a:ext cx="27363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lvl="2">
              <a:tabLst>
                <a:tab pos="92075" algn="l"/>
              </a:tabLst>
              <a:defRPr/>
            </a:pPr>
            <a:r>
              <a:rPr lang="en-US" altLang="ko-KR"/>
              <a:t> </a:t>
            </a:r>
            <a:r>
              <a:rPr lang="en-US" altLang="ko-KR">
                <a:solidFill>
                  <a:srgbClr val="FF0000"/>
                </a:solidFill>
              </a:rPr>
              <a:t>( </a:t>
            </a:r>
            <a:r>
              <a:rPr lang="en-US" altLang="ko-KR">
                <a:solidFill>
                  <a:srgbClr val="0000CC"/>
                </a:solidFill>
              </a:rPr>
              <a:t>(</a:t>
            </a:r>
            <a:r>
              <a:rPr lang="en-US" altLang="ko-KR"/>
              <a:t>A</a:t>
            </a:r>
            <a:r>
              <a:rPr lang="en-US" altLang="ko-KR">
                <a:solidFill>
                  <a:srgbClr val="0000CC"/>
                </a:solidFill>
              </a:rPr>
              <a:t>*</a:t>
            </a:r>
            <a:r>
              <a:rPr lang="en-US" altLang="ko-KR"/>
              <a:t>B</a:t>
            </a:r>
            <a:r>
              <a:rPr lang="en-US" altLang="ko-KR">
                <a:solidFill>
                  <a:srgbClr val="0000CC"/>
                </a:solidFill>
              </a:rPr>
              <a:t>)</a:t>
            </a:r>
            <a:r>
              <a:rPr lang="en-US" altLang="ko-KR"/>
              <a:t> </a:t>
            </a:r>
            <a:r>
              <a:rPr lang="en-US" altLang="ko-KR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lang="en-US" altLang="ko-KR"/>
              <a:t> </a:t>
            </a:r>
            <a:r>
              <a:rPr lang="en-US" altLang="ko-KR">
                <a:solidFill>
                  <a:srgbClr val="0000CC"/>
                </a:solidFill>
              </a:rPr>
              <a:t>(</a:t>
            </a:r>
            <a:r>
              <a:rPr lang="en-US" altLang="ko-KR"/>
              <a:t>C</a:t>
            </a:r>
            <a:r>
              <a:rPr lang="en-US" altLang="ko-KR">
                <a:solidFill>
                  <a:srgbClr val="0000CC"/>
                </a:solidFill>
              </a:rPr>
              <a:t>/</a:t>
            </a:r>
            <a:r>
              <a:rPr lang="en-US" altLang="ko-KR"/>
              <a:t>D</a:t>
            </a:r>
            <a:r>
              <a:rPr lang="en-US" altLang="ko-KR">
                <a:solidFill>
                  <a:srgbClr val="0000CC"/>
                </a:solidFill>
              </a:rPr>
              <a:t>)</a:t>
            </a:r>
            <a:r>
              <a:rPr lang="en-US" altLang="ko-KR"/>
              <a:t> </a:t>
            </a:r>
            <a:r>
              <a:rPr lang="en-US" altLang="ko-KR">
                <a:solidFill>
                  <a:srgbClr val="FF0000"/>
                </a:solidFill>
              </a:rPr>
              <a:t>)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8" name="Freeform 5"/>
          <p:cNvSpPr>
            <a:spLocks/>
          </p:cNvSpPr>
          <p:nvPr/>
        </p:nvSpPr>
        <p:spPr bwMode="auto">
          <a:xfrm flipH="1">
            <a:off x="1979960" y="2244737"/>
            <a:ext cx="288925" cy="288925"/>
          </a:xfrm>
          <a:custGeom>
            <a:avLst/>
            <a:gdLst>
              <a:gd name="T0" fmla="*/ 2147483647 w 182"/>
              <a:gd name="T1" fmla="*/ 0 h 182"/>
              <a:gd name="T2" fmla="*/ 2147483647 w 182"/>
              <a:gd name="T3" fmla="*/ 2147483647 h 182"/>
              <a:gd name="T4" fmla="*/ 0 w 182"/>
              <a:gd name="T5" fmla="*/ 0 h 182"/>
              <a:gd name="T6" fmla="*/ 0 60000 65536"/>
              <a:gd name="T7" fmla="*/ 0 60000 65536"/>
              <a:gd name="T8" fmla="*/ 0 60000 65536"/>
              <a:gd name="T9" fmla="*/ 0 w 182"/>
              <a:gd name="T10" fmla="*/ 0 h 182"/>
              <a:gd name="T11" fmla="*/ 182 w 182"/>
              <a:gd name="T12" fmla="*/ 182 h 18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2" h="182">
                <a:moveTo>
                  <a:pt x="182" y="0"/>
                </a:moveTo>
                <a:cubicBezTo>
                  <a:pt x="151" y="91"/>
                  <a:pt x="121" y="182"/>
                  <a:pt x="91" y="182"/>
                </a:cubicBezTo>
                <a:cubicBezTo>
                  <a:pt x="61" y="182"/>
                  <a:pt x="30" y="91"/>
                  <a:pt x="0" y="0"/>
                </a:cubicBezTo>
              </a:path>
            </a:pathLst>
          </a:custGeom>
          <a:noFill/>
          <a:ln w="19050" cmpd="sng">
            <a:solidFill>
              <a:srgbClr val="0000CC"/>
            </a:solidFill>
            <a:round/>
            <a:headEnd type="none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 flipH="1">
            <a:off x="2729260" y="2327287"/>
            <a:ext cx="288925" cy="288925"/>
          </a:xfrm>
          <a:custGeom>
            <a:avLst/>
            <a:gdLst>
              <a:gd name="T0" fmla="*/ 2147483647 w 182"/>
              <a:gd name="T1" fmla="*/ 0 h 182"/>
              <a:gd name="T2" fmla="*/ 2147483647 w 182"/>
              <a:gd name="T3" fmla="*/ 2147483647 h 182"/>
              <a:gd name="T4" fmla="*/ 0 w 182"/>
              <a:gd name="T5" fmla="*/ 0 h 182"/>
              <a:gd name="T6" fmla="*/ 0 60000 65536"/>
              <a:gd name="T7" fmla="*/ 0 60000 65536"/>
              <a:gd name="T8" fmla="*/ 0 60000 65536"/>
              <a:gd name="T9" fmla="*/ 0 w 182"/>
              <a:gd name="T10" fmla="*/ 0 h 182"/>
              <a:gd name="T11" fmla="*/ 182 w 182"/>
              <a:gd name="T12" fmla="*/ 182 h 18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2" h="182">
                <a:moveTo>
                  <a:pt x="182" y="0"/>
                </a:moveTo>
                <a:cubicBezTo>
                  <a:pt x="151" y="91"/>
                  <a:pt x="121" y="182"/>
                  <a:pt x="91" y="182"/>
                </a:cubicBezTo>
                <a:cubicBezTo>
                  <a:pt x="61" y="182"/>
                  <a:pt x="30" y="91"/>
                  <a:pt x="0" y="0"/>
                </a:cubicBezTo>
              </a:path>
            </a:pathLst>
          </a:custGeom>
          <a:noFill/>
          <a:ln w="19050" cmpd="sng">
            <a:solidFill>
              <a:srgbClr val="0000CC"/>
            </a:solidFill>
            <a:round/>
            <a:headEnd type="none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 flipH="1">
            <a:off x="2411760" y="2273312"/>
            <a:ext cx="936625" cy="660400"/>
          </a:xfrm>
          <a:custGeom>
            <a:avLst/>
            <a:gdLst>
              <a:gd name="T0" fmla="*/ 2147483647 w 590"/>
              <a:gd name="T1" fmla="*/ 0 h 416"/>
              <a:gd name="T2" fmla="*/ 2147483647 w 590"/>
              <a:gd name="T3" fmla="*/ 2147483647 h 416"/>
              <a:gd name="T4" fmla="*/ 2147483647 w 590"/>
              <a:gd name="T5" fmla="*/ 2147483647 h 416"/>
              <a:gd name="T6" fmla="*/ 0 w 590"/>
              <a:gd name="T7" fmla="*/ 0 h 416"/>
              <a:gd name="T8" fmla="*/ 0 60000 65536"/>
              <a:gd name="T9" fmla="*/ 0 60000 65536"/>
              <a:gd name="T10" fmla="*/ 0 60000 65536"/>
              <a:gd name="T11" fmla="*/ 0 60000 65536"/>
              <a:gd name="T12" fmla="*/ 0 w 590"/>
              <a:gd name="T13" fmla="*/ 0 h 416"/>
              <a:gd name="T14" fmla="*/ 590 w 590"/>
              <a:gd name="T15" fmla="*/ 416 h 41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0" h="416">
                <a:moveTo>
                  <a:pt x="590" y="0"/>
                </a:moveTo>
                <a:cubicBezTo>
                  <a:pt x="548" y="129"/>
                  <a:pt x="507" y="258"/>
                  <a:pt x="454" y="318"/>
                </a:cubicBezTo>
                <a:cubicBezTo>
                  <a:pt x="401" y="378"/>
                  <a:pt x="347" y="416"/>
                  <a:pt x="272" y="363"/>
                </a:cubicBezTo>
                <a:cubicBezTo>
                  <a:pt x="197" y="310"/>
                  <a:pt x="98" y="155"/>
                  <a:pt x="0" y="0"/>
                </a:cubicBezTo>
              </a:path>
            </a:pathLst>
          </a:custGeom>
          <a:noFill/>
          <a:ln w="19050" cmpd="sng">
            <a:solidFill>
              <a:srgbClr val="FF0000"/>
            </a:solidFill>
            <a:round/>
            <a:headEnd type="none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33268" y="5394125"/>
            <a:ext cx="23166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>
              <a:defRPr/>
            </a:pPr>
            <a:r>
              <a:rPr lang="en-US" altLang="ko-KR"/>
              <a:t>AB*CD/- </a:t>
            </a:r>
            <a:endParaRPr lang="en-US" altLang="ko-KR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컴퓨터 내부에서 </a:t>
            </a:r>
            <a:r>
              <a:rPr lang="ko-KR" altLang="en-US" dirty="0" err="1"/>
              <a:t>스택을</a:t>
            </a:r>
            <a:r>
              <a:rPr lang="ko-KR" altLang="en-US" dirty="0"/>
              <a:t> 사용해 중위 표기법을 후위 표기법으로 바꾸는 방법</a:t>
            </a:r>
          </a:p>
        </p:txBody>
      </p:sp>
      <p:sp>
        <p:nvSpPr>
          <p:cNvPr id="5427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916987" cy="576263"/>
          </a:xfrm>
        </p:spPr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 err="1"/>
              <a:t>스택의</a:t>
            </a:r>
            <a:r>
              <a:rPr lang="ko-KR" altLang="en-US" dirty="0"/>
              <a:t> 응용</a:t>
            </a:r>
            <a:r>
              <a:rPr lang="en-US" altLang="ko-KR" dirty="0"/>
              <a:t>:</a:t>
            </a:r>
            <a:r>
              <a:rPr lang="ko-KR" altLang="en-US" dirty="0" err="1"/>
              <a:t>스택을</a:t>
            </a:r>
            <a:r>
              <a:rPr lang="ko-KR" altLang="en-US" dirty="0"/>
              <a:t> 이용한 수식의 후위 표기법 변환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72735" y="1924050"/>
            <a:ext cx="6398529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8340" y="980728"/>
            <a:ext cx="8607319" cy="5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881491" cy="576263"/>
          </a:xfrm>
        </p:spPr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 err="1"/>
              <a:t>스택의</a:t>
            </a:r>
            <a:r>
              <a:rPr lang="ko-KR" altLang="en-US" dirty="0"/>
              <a:t> 응용</a:t>
            </a:r>
            <a:r>
              <a:rPr lang="en-US" altLang="ko-KR" dirty="0"/>
              <a:t>:</a:t>
            </a:r>
            <a:r>
              <a:rPr lang="ko-KR" altLang="en-US" dirty="0" err="1"/>
              <a:t>스택을</a:t>
            </a:r>
            <a:r>
              <a:rPr lang="ko-KR" altLang="en-US" dirty="0"/>
              <a:t> 이용한 수식의 후위 표기법 변환</a:t>
            </a:r>
          </a:p>
        </p:txBody>
      </p:sp>
    </p:spTree>
    <p:extLst>
      <p:ext uri="{BB962C8B-B14F-4D97-AF65-F5344CB8AC3E}">
        <p14:creationId xmlns:p14="http://schemas.microsoft.com/office/powerpoint/2010/main" val="17140142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/>
              <a:t>스택을</a:t>
            </a:r>
            <a:r>
              <a:rPr lang="ko-KR" altLang="en-US" dirty="0"/>
              <a:t> 이용하여 수식 </a:t>
            </a:r>
            <a:r>
              <a:rPr lang="en-US" altLang="ko-KR" dirty="0"/>
              <a:t>A*B-C/D</a:t>
            </a:r>
            <a:r>
              <a:rPr lang="ko-KR" altLang="en-US" dirty="0"/>
              <a:t>를 후위 표기법으로 변환</a:t>
            </a:r>
            <a:endParaRPr lang="en-US" altLang="ko-KR" dirty="0"/>
          </a:p>
        </p:txBody>
      </p:sp>
      <p:sp>
        <p:nvSpPr>
          <p:cNvPr id="55299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881491" cy="576263"/>
          </a:xfrm>
        </p:spPr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 err="1"/>
              <a:t>스택의</a:t>
            </a:r>
            <a:r>
              <a:rPr lang="ko-KR" altLang="en-US" dirty="0"/>
              <a:t> 응용</a:t>
            </a:r>
            <a:r>
              <a:rPr lang="en-US" altLang="ko-KR" dirty="0"/>
              <a:t>:</a:t>
            </a:r>
            <a:r>
              <a:rPr lang="ko-KR" altLang="en-US" dirty="0" err="1"/>
              <a:t>스택을</a:t>
            </a:r>
            <a:r>
              <a:rPr lang="ko-KR" altLang="en-US" dirty="0"/>
              <a:t> 이용한 수식의 후위 표기법 변환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5616" y="1736711"/>
            <a:ext cx="6552728" cy="1975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73FE93D-FE89-4E86-A2FE-3814BB9EE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2736" y="3985615"/>
            <a:ext cx="6552728" cy="192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07704" y="908720"/>
            <a:ext cx="5500570" cy="1881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916987" cy="576263"/>
          </a:xfrm>
        </p:spPr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 err="1"/>
              <a:t>스택의</a:t>
            </a:r>
            <a:r>
              <a:rPr lang="ko-KR" altLang="en-US" dirty="0"/>
              <a:t> 응용</a:t>
            </a:r>
            <a:r>
              <a:rPr lang="en-US" altLang="ko-KR" dirty="0"/>
              <a:t>:</a:t>
            </a:r>
            <a:r>
              <a:rPr lang="ko-KR" altLang="en-US" dirty="0" err="1"/>
              <a:t>스택을</a:t>
            </a:r>
            <a:r>
              <a:rPr lang="ko-KR" altLang="en-US" dirty="0"/>
              <a:t> 이용한 수식의 후위 표기법 변환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8C935EB-1A3D-4DBE-861A-C525F3CD1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07704" y="2955920"/>
            <a:ext cx="5500570" cy="1819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929F22B-F6CB-45E4-B4C7-46BBC136B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41442" y="4929864"/>
            <a:ext cx="5500570" cy="1809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58585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77194" y="980728"/>
            <a:ext cx="5616624" cy="1850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916987" cy="576263"/>
          </a:xfrm>
        </p:spPr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 err="1"/>
              <a:t>스택의</a:t>
            </a:r>
            <a:r>
              <a:rPr lang="ko-KR" altLang="en-US" dirty="0"/>
              <a:t> 응용</a:t>
            </a:r>
            <a:r>
              <a:rPr lang="en-US" altLang="ko-KR" dirty="0"/>
              <a:t>:</a:t>
            </a:r>
            <a:r>
              <a:rPr lang="ko-KR" altLang="en-US" dirty="0" err="1"/>
              <a:t>스택을</a:t>
            </a:r>
            <a:r>
              <a:rPr lang="ko-KR" altLang="en-US" dirty="0"/>
              <a:t> 이용한 수식의 후위 표기법 변환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01C6D7F-0A5B-4FDD-85E4-8AF69CA44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77194" y="2852936"/>
            <a:ext cx="5616624" cy="1785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ADB5FAE-A51F-404F-B2BF-A4E761F5A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75656" y="4764519"/>
            <a:ext cx="5874146" cy="201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26197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스택을</a:t>
            </a:r>
            <a:r>
              <a:rPr lang="ko-KR" altLang="en-US" dirty="0"/>
              <a:t> 이용한 후위 표기법 수식의 연산</a:t>
            </a:r>
            <a:endParaRPr lang="en-US" altLang="ko-KR" dirty="0"/>
          </a:p>
          <a:p>
            <a:pPr lvl="1"/>
            <a:r>
              <a:rPr lang="ko-KR" altLang="en-US" dirty="0" err="1"/>
              <a:t>스택을</a:t>
            </a:r>
            <a:r>
              <a:rPr lang="ko-KR" altLang="en-US" dirty="0"/>
              <a:t> 사용해 후위 표기법 수식을 계산하는 방법</a:t>
            </a:r>
          </a:p>
          <a:p>
            <a:endParaRPr lang="ko-KR" altLang="en-US" dirty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881491" cy="576263"/>
          </a:xfrm>
        </p:spPr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 err="1"/>
              <a:t>스택의</a:t>
            </a:r>
            <a:r>
              <a:rPr lang="en-US" altLang="ko-KR" dirty="0"/>
              <a:t> </a:t>
            </a:r>
            <a:r>
              <a:rPr lang="ko-KR" altLang="en-US" dirty="0"/>
              <a:t>응용</a:t>
            </a:r>
            <a:r>
              <a:rPr lang="en-US" altLang="ko-KR" dirty="0"/>
              <a:t>:</a:t>
            </a:r>
            <a:r>
              <a:rPr lang="ko-KR" altLang="en-US" dirty="0" err="1"/>
              <a:t>스택을</a:t>
            </a:r>
            <a:r>
              <a:rPr lang="ko-KR" altLang="en-US" dirty="0"/>
              <a:t> 이용한 후위 표기법 수식의 연산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1560" y="1916832"/>
            <a:ext cx="7920880" cy="171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9552" y="1124744"/>
            <a:ext cx="7844836" cy="4922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3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916987" cy="576263"/>
          </a:xfrm>
        </p:spPr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 err="1"/>
              <a:t>스택의</a:t>
            </a:r>
            <a:r>
              <a:rPr lang="ko-KR" altLang="en-US" dirty="0"/>
              <a:t> 응용</a:t>
            </a:r>
            <a:r>
              <a:rPr lang="en-US" altLang="ko-KR" dirty="0"/>
              <a:t>:</a:t>
            </a:r>
            <a:r>
              <a:rPr lang="ko-KR" altLang="en-US" dirty="0" err="1"/>
              <a:t>스택을</a:t>
            </a:r>
            <a:r>
              <a:rPr lang="ko-KR" altLang="en-US" dirty="0"/>
              <a:t> 이용한 후위 표기법 수식의 연산</a:t>
            </a:r>
          </a:p>
        </p:txBody>
      </p:sp>
    </p:spTree>
    <p:extLst>
      <p:ext uri="{BB962C8B-B14F-4D97-AF65-F5344CB8AC3E}">
        <p14:creationId xmlns:p14="http://schemas.microsoft.com/office/powerpoint/2010/main" val="17609732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위의 알고리즘으로 수식 </a:t>
            </a:r>
            <a:r>
              <a:rPr lang="en-US" altLang="ko-KR" dirty="0"/>
              <a:t>AB*CD/-</a:t>
            </a:r>
            <a:r>
              <a:rPr lang="ko-KR" altLang="en-US" dirty="0"/>
              <a:t>를 연산</a:t>
            </a:r>
          </a:p>
        </p:txBody>
      </p:sp>
      <p:sp>
        <p:nvSpPr>
          <p:cNvPr id="57347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916987" cy="576263"/>
          </a:xfrm>
        </p:spPr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 err="1"/>
              <a:t>스택의</a:t>
            </a:r>
            <a:r>
              <a:rPr lang="ko-KR" altLang="en-US" dirty="0"/>
              <a:t> 응용</a:t>
            </a:r>
            <a:r>
              <a:rPr lang="en-US" altLang="ko-KR" dirty="0"/>
              <a:t>:</a:t>
            </a:r>
            <a:r>
              <a:rPr lang="ko-KR" altLang="en-US" dirty="0" err="1"/>
              <a:t>스택을</a:t>
            </a:r>
            <a:r>
              <a:rPr lang="ko-KR" altLang="en-US" dirty="0"/>
              <a:t> 이용한 후위 표기법 수식의 연산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1600" y="1415829"/>
            <a:ext cx="3744416" cy="158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50998" y="3279751"/>
            <a:ext cx="6083091" cy="1649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79316" y="5098247"/>
            <a:ext cx="3236774" cy="1536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916987" cy="576263"/>
          </a:xfrm>
        </p:spPr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 err="1"/>
              <a:t>스택의</a:t>
            </a:r>
            <a:r>
              <a:rPr lang="ko-KR" altLang="en-US" dirty="0"/>
              <a:t> 응용</a:t>
            </a:r>
            <a:r>
              <a:rPr lang="en-US" altLang="ko-KR" dirty="0"/>
              <a:t>:</a:t>
            </a:r>
            <a:r>
              <a:rPr lang="ko-KR" altLang="en-US" dirty="0" err="1"/>
              <a:t>스택을</a:t>
            </a:r>
            <a:r>
              <a:rPr lang="ko-KR" altLang="en-US" dirty="0"/>
              <a:t> 이용한 후위 표기법 수식의 연산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3A3320E0-483C-4C79-AF30-420059A1D47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395713"/>
            <a:ext cx="7251909" cy="1817263"/>
          </a:xfrm>
        </p:spPr>
      </p:pic>
      <p:pic>
        <p:nvPicPr>
          <p:cNvPr id="11" name="내용 개체 틀 6">
            <a:extLst>
              <a:ext uri="{FF2B5EF4-FFF2-40B4-BE49-F238E27FC236}">
                <a16:creationId xmlns:a16="http://schemas.microsoft.com/office/drawing/2014/main" id="{C6E1C1E0-3C3A-4AD1-9096-8B335FA0C8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6137" y="3548496"/>
            <a:ext cx="7732505" cy="2040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2739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 dirty="0" err="1"/>
              <a:t>후입선출</a:t>
            </a:r>
            <a:r>
              <a:rPr lang="ko-KR" altLang="en-US" dirty="0"/>
              <a:t> 구조의 예</a:t>
            </a:r>
            <a:r>
              <a:rPr lang="en-US" altLang="ko-KR" dirty="0"/>
              <a:t>1  : </a:t>
            </a:r>
            <a:r>
              <a:rPr lang="ko-KR" altLang="en-US" dirty="0"/>
              <a:t>연탄 아궁이 </a:t>
            </a:r>
          </a:p>
          <a:p>
            <a:pPr lvl="2">
              <a:defRPr/>
            </a:pPr>
            <a:r>
              <a:rPr lang="ko-KR" altLang="en-US" dirty="0"/>
              <a:t>연탄을 하나씩 쌓으면서 아궁이에 넣으므로 마지막에 넣은 </a:t>
            </a:r>
            <a:r>
              <a:rPr lang="en-US" altLang="ko-KR" dirty="0"/>
              <a:t>3</a:t>
            </a:r>
            <a:r>
              <a:rPr lang="ko-KR" altLang="en-US" dirty="0"/>
              <a:t>번 연탄이 </a:t>
            </a:r>
            <a:br>
              <a:rPr lang="en-US" altLang="ko-KR" dirty="0"/>
            </a:br>
            <a:r>
              <a:rPr lang="ko-KR" altLang="en-US" dirty="0"/>
              <a:t>가장 위에 쌓여 있다</a:t>
            </a:r>
            <a:r>
              <a:rPr lang="en-US" altLang="ko-KR" dirty="0"/>
              <a:t>.</a:t>
            </a:r>
          </a:p>
          <a:p>
            <a:pPr lvl="2">
              <a:defRPr/>
            </a:pPr>
            <a:r>
              <a:rPr lang="ko-KR" altLang="en-US" dirty="0"/>
              <a:t>연탄을 아궁이에서 꺼낼 때에는 </a:t>
            </a:r>
            <a:r>
              <a:rPr lang="ko-KR" altLang="en-US" spc="-80" dirty="0"/>
              <a:t>위에서부터 하나씩 꺼내야 하므로 마지막에 </a:t>
            </a:r>
            <a:r>
              <a:rPr lang="ko-KR" altLang="en-US" dirty="0"/>
              <a:t>넣은 </a:t>
            </a:r>
            <a:r>
              <a:rPr lang="en-US" altLang="ko-KR" dirty="0"/>
              <a:t>3</a:t>
            </a:r>
            <a:r>
              <a:rPr lang="ko-KR" altLang="en-US" dirty="0"/>
              <a:t>번 연탄을 가장 먼저 꺼내게 된다</a:t>
            </a:r>
            <a:r>
              <a:rPr lang="en-US" altLang="ko-KR" dirty="0"/>
              <a:t>.</a:t>
            </a:r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스택의</a:t>
            </a:r>
            <a:r>
              <a:rPr lang="ko-KR" altLang="en-US" dirty="0"/>
              <a:t> 이해 </a:t>
            </a:r>
            <a:r>
              <a:rPr lang="en-US" altLang="ko-KR" dirty="0"/>
              <a:t>: </a:t>
            </a:r>
            <a:r>
              <a:rPr lang="ko-KR" altLang="en-US" dirty="0" err="1"/>
              <a:t>스택의</a:t>
            </a:r>
            <a:r>
              <a:rPr lang="ko-KR" altLang="en-US" dirty="0"/>
              <a:t> 개념과 구조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3139" y="2754801"/>
            <a:ext cx="7481480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5-4] </a:t>
            </a:r>
            <a:r>
              <a:rPr lang="ko-KR" altLang="en-US" dirty="0"/>
              <a:t>수식을 후위 표기법으로 연산하기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0070C0"/>
                </a:solidFill>
              </a:rPr>
              <a:t>교재 </a:t>
            </a:r>
            <a:r>
              <a:rPr lang="en-US" altLang="ko-KR" dirty="0">
                <a:solidFill>
                  <a:srgbClr val="0070C0"/>
                </a:solidFill>
              </a:rPr>
              <a:t>268p</a:t>
            </a:r>
            <a:endParaRPr lang="ko-KR" altLang="en-US" dirty="0">
              <a:solidFill>
                <a:srgbClr val="0070C0"/>
              </a:solidFill>
            </a:endParaRPr>
          </a:p>
          <a:p>
            <a:pPr lvl="1" eaLnBrk="1" hangingPunct="1"/>
            <a:r>
              <a:rPr lang="ko-KR" altLang="en-US" dirty="0"/>
              <a:t>실행 결과</a:t>
            </a:r>
            <a:endParaRPr lang="en-US" altLang="ko-KR" dirty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916987" cy="576263"/>
          </a:xfrm>
        </p:spPr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스택의 응용</a:t>
            </a:r>
            <a:r>
              <a:rPr lang="en-US" altLang="ko-KR" dirty="0"/>
              <a:t>:</a:t>
            </a:r>
            <a:r>
              <a:rPr lang="ko-KR" altLang="en-US" dirty="0"/>
              <a:t>스택을 이용한 후위 표기법 수식의 연산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7584" y="1879257"/>
            <a:ext cx="5676900" cy="1569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55523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51D03B-5567-4D86-8075-65BE59CD64E8}"/>
              </a:ext>
            </a:extLst>
          </p:cNvPr>
          <p:cNvSpPr txBox="1"/>
          <p:nvPr/>
        </p:nvSpPr>
        <p:spPr>
          <a:xfrm>
            <a:off x="3203848" y="5013176"/>
            <a:ext cx="3095625" cy="1231106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9pPr>
          </a:lstStyle>
          <a:p>
            <a:pPr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나눔고딕" panose="020D0604000000000000" pitchFamily="50" charset="-127"/>
              </a:rPr>
              <a:t>도서에 대한 의견을 남겨주세요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나눔고딕" panose="020D0604000000000000" pitchFamily="50" charset="-127"/>
              </a:rPr>
              <a:t>.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 algn="ctr" fontAlgn="auto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ko-KR" altLang="en-US" sz="1400" dirty="0">
                <a:solidFill>
                  <a:srgbClr val="0070C0"/>
                </a:solidFill>
                <a:hlinkClick r:id="rId3"/>
              </a:rPr>
              <a:t>의견 남기러 가기</a:t>
            </a:r>
            <a:endParaRPr lang="en-US" altLang="ko-KR" sz="1400" b="0" dirty="0">
              <a:solidFill>
                <a:srgbClr val="0070C0"/>
              </a:solidFill>
            </a:endParaRPr>
          </a:p>
          <a:p>
            <a:pPr>
              <a:defRPr/>
            </a:pPr>
            <a:endParaRPr lang="ko-KR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/>
              <a:t>후입선출 구조의 예</a:t>
            </a:r>
            <a:r>
              <a:rPr lang="en-US" altLang="ko-KR"/>
              <a:t>2  : </a:t>
            </a:r>
            <a:r>
              <a:rPr lang="ko-KR" altLang="en-US"/>
              <a:t>슈퍼맨의 옷 갈아입기</a:t>
            </a:r>
          </a:p>
          <a:p>
            <a:pPr lvl="2"/>
            <a:r>
              <a:rPr lang="ko-KR" altLang="en-US"/>
              <a:t>수퍼맨이 옷을 벗는 순서 </a:t>
            </a:r>
          </a:p>
          <a:p>
            <a:pPr lvl="3"/>
            <a:r>
              <a:rPr lang="ko-KR" altLang="en-US"/>
              <a:t>①장화 → ②망토 → ③빨간팬츠 → ④파란옷</a:t>
            </a:r>
          </a:p>
          <a:p>
            <a:pPr lvl="2"/>
            <a:r>
              <a:rPr lang="ko-KR" altLang="en-US"/>
              <a:t>슈퍼맨이 옷을 입는 순서 </a:t>
            </a:r>
          </a:p>
          <a:p>
            <a:pPr lvl="3"/>
            <a:r>
              <a:rPr lang="ko-KR" altLang="en-US"/>
              <a:t>④파란옷 → ③빨간팬츠 → ②망토 → ①장화</a:t>
            </a:r>
          </a:p>
          <a:p>
            <a:pPr lvl="1"/>
            <a:endParaRPr lang="ko-KR" altLang="en-US"/>
          </a:p>
        </p:txBody>
      </p:sp>
      <p:sp>
        <p:nvSpPr>
          <p:cNvPr id="921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스택의</a:t>
            </a:r>
            <a:r>
              <a:rPr lang="ko-KR" altLang="en-US" dirty="0"/>
              <a:t> 이해 </a:t>
            </a:r>
            <a:r>
              <a:rPr lang="en-US" altLang="ko-KR" dirty="0"/>
              <a:t>: </a:t>
            </a:r>
            <a:r>
              <a:rPr lang="ko-KR" altLang="en-US" dirty="0" err="1"/>
              <a:t>스택의</a:t>
            </a:r>
            <a:r>
              <a:rPr lang="ko-KR" altLang="en-US" dirty="0"/>
              <a:t> 개념과 구조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86510" y="2892125"/>
            <a:ext cx="6277026" cy="358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스택의 연산</a:t>
            </a:r>
          </a:p>
          <a:p>
            <a:pPr lvl="1"/>
            <a:r>
              <a:rPr lang="ko-KR" altLang="en-US"/>
              <a:t>스택에서의 삽입 연산 </a:t>
            </a:r>
            <a:r>
              <a:rPr lang="en-US" altLang="ko-KR"/>
              <a:t>: </a:t>
            </a:r>
            <a:r>
              <a:rPr lang="en-US" altLang="ko-KR">
                <a:solidFill>
                  <a:srgbClr val="0000CC"/>
                </a:solidFill>
              </a:rPr>
              <a:t>push</a:t>
            </a:r>
          </a:p>
          <a:p>
            <a:pPr lvl="1"/>
            <a:r>
              <a:rPr lang="ko-KR" altLang="en-US"/>
              <a:t>스택에서의 삭제 연산 </a:t>
            </a:r>
            <a:r>
              <a:rPr lang="en-US" altLang="ko-KR"/>
              <a:t>: </a:t>
            </a:r>
            <a:r>
              <a:rPr lang="en-US" altLang="ko-KR">
                <a:solidFill>
                  <a:srgbClr val="0000CC"/>
                </a:solidFill>
              </a:rPr>
              <a:t>pop</a:t>
            </a:r>
          </a:p>
          <a:p>
            <a:endParaRPr lang="ko-KR" altLang="en-US"/>
          </a:p>
        </p:txBody>
      </p:sp>
      <p:sp>
        <p:nvSpPr>
          <p:cNvPr id="102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스택의</a:t>
            </a:r>
            <a:r>
              <a:rPr lang="ko-KR" altLang="en-US" dirty="0"/>
              <a:t> 이해 </a:t>
            </a:r>
            <a:r>
              <a:rPr lang="en-US" altLang="ko-KR" dirty="0"/>
              <a:t>: </a:t>
            </a:r>
            <a:r>
              <a:rPr lang="ko-KR" altLang="en-US" dirty="0" err="1"/>
              <a:t>스택의</a:t>
            </a:r>
            <a:r>
              <a:rPr lang="ko-KR" altLang="en-US" dirty="0"/>
              <a:t> 개념과 구조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9592" y="2422918"/>
            <a:ext cx="6791325" cy="3901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/>
              <a:t>스택에서의</a:t>
            </a:r>
            <a:r>
              <a:rPr lang="ko-KR" altLang="en-US" dirty="0"/>
              <a:t> 원소 삽입</a:t>
            </a:r>
            <a:r>
              <a:rPr lang="en-US" altLang="ko-KR" dirty="0"/>
              <a:t>/</a:t>
            </a:r>
            <a:r>
              <a:rPr lang="ko-KR" altLang="en-US" dirty="0"/>
              <a:t>삭제 과정</a:t>
            </a:r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5-6]</a:t>
            </a:r>
            <a:r>
              <a:rPr lang="ko-KR" altLang="en-US" dirty="0"/>
              <a:t>공백 </a:t>
            </a:r>
            <a:r>
              <a:rPr lang="ko-KR" altLang="en-US" dirty="0" err="1"/>
              <a:t>스택에</a:t>
            </a:r>
            <a:r>
              <a:rPr lang="ko-KR" altLang="en-US" dirty="0"/>
              <a:t> 원소 </a:t>
            </a:r>
            <a:r>
              <a:rPr lang="en-US" altLang="ko-KR" dirty="0"/>
              <a:t>A, B, C</a:t>
            </a:r>
            <a:r>
              <a:rPr lang="ko-KR" altLang="en-US" dirty="0"/>
              <a:t>를 순서대로 삽입하고 한번 삭제하는 </a:t>
            </a:r>
            <a:br>
              <a:rPr lang="en-US" altLang="ko-KR" dirty="0"/>
            </a:br>
            <a:r>
              <a:rPr lang="ko-KR" altLang="en-US" dirty="0"/>
              <a:t>연산과정 동안의 </a:t>
            </a:r>
            <a:r>
              <a:rPr lang="ko-KR" altLang="en-US" dirty="0" err="1"/>
              <a:t>스택</a:t>
            </a:r>
            <a:r>
              <a:rPr lang="ko-KR" altLang="en-US" dirty="0"/>
              <a:t> 변화</a:t>
            </a:r>
          </a:p>
          <a:p>
            <a:pPr lvl="1"/>
            <a:endParaRPr lang="ko-KR" altLang="en-US" dirty="0"/>
          </a:p>
        </p:txBody>
      </p:sp>
      <p:sp>
        <p:nvSpPr>
          <p:cNvPr id="112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스택의</a:t>
            </a:r>
            <a:r>
              <a:rPr lang="ko-KR" altLang="en-US" dirty="0"/>
              <a:t> 이해 </a:t>
            </a:r>
            <a:r>
              <a:rPr lang="en-US" altLang="ko-KR" dirty="0"/>
              <a:t>: </a:t>
            </a:r>
            <a:r>
              <a:rPr lang="ko-KR" altLang="en-US" dirty="0" err="1"/>
              <a:t>스택의</a:t>
            </a:r>
            <a:r>
              <a:rPr lang="ko-KR" altLang="en-US" dirty="0"/>
              <a:t> 개념과 구조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3189" y="2283552"/>
            <a:ext cx="8412112" cy="2071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텍스트이(가) 표시된 사진&#10;&#10;자동 생성된 설명">
            <a:extLst>
              <a:ext uri="{FF2B5EF4-FFF2-40B4-BE49-F238E27FC236}">
                <a16:creationId xmlns:a16="http://schemas.microsoft.com/office/drawing/2014/main" id="{C456BFB5-07F3-4963-8EC1-4273BE260D3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908720"/>
            <a:ext cx="6995859" cy="5715000"/>
          </a:xfrm>
        </p:spPr>
      </p:pic>
      <p:sp>
        <p:nvSpPr>
          <p:cNvPr id="12290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스택의</a:t>
            </a:r>
            <a:r>
              <a:rPr lang="ko-KR" altLang="en-US" dirty="0"/>
              <a:t> 이해 </a:t>
            </a:r>
            <a:r>
              <a:rPr lang="en-US" altLang="ko-KR" dirty="0"/>
              <a:t>: </a:t>
            </a:r>
            <a:r>
              <a:rPr lang="ko-KR" altLang="en-US" dirty="0" err="1"/>
              <a:t>스택의</a:t>
            </a:r>
            <a:r>
              <a:rPr lang="ko-KR" altLang="en-US" dirty="0"/>
              <a:t> 추상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heme/theme1.xml><?xml version="1.0" encoding="utf-8"?>
<a:theme xmlns:a="http://schemas.openxmlformats.org/drawingml/2006/main" name="2_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1223</TotalTime>
  <Words>2006</Words>
  <Application>Microsoft Office PowerPoint</Application>
  <PresentationFormat>화면 슬라이드 쇼(4:3)</PresentationFormat>
  <Paragraphs>279</Paragraphs>
  <Slides>51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60" baseType="lpstr">
      <vt:lpstr>HY견고딕</vt:lpstr>
      <vt:lpstr>HY견명조</vt:lpstr>
      <vt:lpstr>나눔고딕</vt:lpstr>
      <vt:lpstr>돋움</vt:lpstr>
      <vt:lpstr>맑은 고딕</vt:lpstr>
      <vt:lpstr>Arial</vt:lpstr>
      <vt:lpstr>Verdana</vt:lpstr>
      <vt:lpstr>Wingdings</vt:lpstr>
      <vt:lpstr>2_마스터</vt:lpstr>
      <vt:lpstr>Chapter 05 스택</vt:lpstr>
      <vt:lpstr>PowerPoint 프레젠테이션</vt:lpstr>
      <vt:lpstr>1. 스택의 이해 : 스택의 개념과 구조</vt:lpstr>
      <vt:lpstr>1. 스택의 이해 : 스택의 개념과 구조</vt:lpstr>
      <vt:lpstr>1. 스택의 이해 : 스택의 개념과 구조</vt:lpstr>
      <vt:lpstr>1. 스택의 이해 : 스택의 개념과 구조</vt:lpstr>
      <vt:lpstr>1. 스택의 이해 : 스택의 개념과 구조</vt:lpstr>
      <vt:lpstr>1. 스택의 이해 : 스택의 개념과 구조</vt:lpstr>
      <vt:lpstr>1. 스택의 이해 : 스택의 추상 자료형</vt:lpstr>
      <vt:lpstr>1. 스택의 이해 : 스택의 추상 자료형</vt:lpstr>
      <vt:lpstr>1. 스택의 이해 : 스택의 추상 자료형</vt:lpstr>
      <vt:lpstr>2. 스택의 구현: 순차 자료구조를 이용한 스택 구현</vt:lpstr>
      <vt:lpstr>2. 스택의 구현: 순차 자료구조를 이용한 스택 구현</vt:lpstr>
      <vt:lpstr>2. 스택의 구현: 순차 자료구조를 이용한 스택 구현</vt:lpstr>
      <vt:lpstr>2. 스택의 구현: 순차 자료구조를 이용한 스택 구현</vt:lpstr>
      <vt:lpstr>2. 스택의 구현:연결 자료구조를 이용한 스택의 구현</vt:lpstr>
      <vt:lpstr>2. 스택의 구현:연결 자료구조를 이용한 스택의 구현</vt:lpstr>
      <vt:lpstr>2. 스택의 구현:연결 자료구조를 이용한 스택의 구현</vt:lpstr>
      <vt:lpstr>2. 스택의 구현:연결 자료구조를 이용한 스택의 구현</vt:lpstr>
      <vt:lpstr>2. 스택의 구현:연결 자료구조를 이용한 스택의 구현</vt:lpstr>
      <vt:lpstr>2. 스택의 구현:연결 자료구조를 이용한 스택의 구현</vt:lpstr>
      <vt:lpstr>2. 스택의 구현:연결 자료구조를 이용한 스택의 구현</vt:lpstr>
      <vt:lpstr>3. 스택의 응용 : 스택을 이용한 역순 문자열</vt:lpstr>
      <vt:lpstr>3. 스택의 응용 : 스택을 이용한 역순 문자열</vt:lpstr>
      <vt:lpstr>3. 스택의 응용 : 시스템 스택</vt:lpstr>
      <vt:lpstr>3. 스택의 응용 : 시스템 스택</vt:lpstr>
      <vt:lpstr>3. 스택의 응용 : 시스템 스택</vt:lpstr>
      <vt:lpstr>3. 스택의 응용 : 시스템 스택</vt:lpstr>
      <vt:lpstr>3. 스택의 응용 : 시스템 스택</vt:lpstr>
      <vt:lpstr>3. 스택의 응용 : 시스템 스택</vt:lpstr>
      <vt:lpstr>3. 스택의 응용 : 시스템 스택</vt:lpstr>
      <vt:lpstr>3. 스택의 응용 : 스택을 이용한 수식의 괄호 검사</vt:lpstr>
      <vt:lpstr>3. 스택의 응용 : 스택을 이용한 수식의 괄호 검사</vt:lpstr>
      <vt:lpstr>3. 스택의 응용 : 스택을 이용한 수식의 괄호 검사</vt:lpstr>
      <vt:lpstr>3. 스택의 응용 : 스택을 이용한 수식의 괄호 검사</vt:lpstr>
      <vt:lpstr>3. 스택의 응용 : 스택을 이용한 수식의 괄호 검사</vt:lpstr>
      <vt:lpstr>3. 스택의 응용 : 스택을 이용한 수식의 괄호 검사</vt:lpstr>
      <vt:lpstr>3.스택의 응용:스택을 이용한 수식의 후위 표기법 변환</vt:lpstr>
      <vt:lpstr>3.스택의 응용:스택을 이용한 수식의 후위 표기법 변환</vt:lpstr>
      <vt:lpstr>3.스택의 응용:스택을 이용한 수식의 후위 표기법 변환</vt:lpstr>
      <vt:lpstr>3.스택의 응용:스택을 이용한 수식의 후위 표기법 변환</vt:lpstr>
      <vt:lpstr>3.스택의 응용:스택을 이용한 수식의 후위 표기법 변환</vt:lpstr>
      <vt:lpstr>3.스택의 응용:스택을 이용한 수식의 후위 표기법 변환</vt:lpstr>
      <vt:lpstr>3.스택의 응용:스택을 이용한 수식의 후위 표기법 변환</vt:lpstr>
      <vt:lpstr>3.스택의 응용:스택을 이용한 수식의 후위 표기법 변환</vt:lpstr>
      <vt:lpstr>3.스택의 응용:스택을 이용한 후위 표기법 수식의 연산</vt:lpstr>
      <vt:lpstr>3.스택의 응용:스택을 이용한 후위 표기법 수식의 연산</vt:lpstr>
      <vt:lpstr>3.스택의 응용:스택을 이용한 후위 표기법 수식의 연산</vt:lpstr>
      <vt:lpstr>3.스택의 응용:스택을 이용한 후위 표기법 수식의 연산</vt:lpstr>
      <vt:lpstr>3.스택의 응용:스택을 이용한 후위 표기법 수식의 연산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e-비즈니스 전략 수립</dc:title>
  <dc:creator>bhkim</dc:creator>
  <cp:lastModifiedBy>양재훈</cp:lastModifiedBy>
  <cp:revision>145</cp:revision>
  <dcterms:created xsi:type="dcterms:W3CDTF">2011-01-05T15:14:06Z</dcterms:created>
  <dcterms:modified xsi:type="dcterms:W3CDTF">2022-05-23T05:47:10Z</dcterms:modified>
</cp:coreProperties>
</file>